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0" r:id="rId1"/>
  </p:sldMasterIdLst>
  <p:notesMasterIdLst>
    <p:notesMasterId r:id="rId17"/>
  </p:notesMasterIdLst>
  <p:sldIdLst>
    <p:sldId id="256" r:id="rId2"/>
    <p:sldId id="257" r:id="rId3"/>
    <p:sldId id="258" r:id="rId4"/>
    <p:sldId id="260" r:id="rId5"/>
    <p:sldId id="264" r:id="rId6"/>
    <p:sldId id="267" r:id="rId7"/>
    <p:sldId id="266" r:id="rId8"/>
    <p:sldId id="265" r:id="rId9"/>
    <p:sldId id="270" r:id="rId10"/>
    <p:sldId id="263" r:id="rId11"/>
    <p:sldId id="262" r:id="rId12"/>
    <p:sldId id="269" r:id="rId13"/>
    <p:sldId id="272" r:id="rId14"/>
    <p:sldId id="268" r:id="rId15"/>
    <p:sldId id="261"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98" autoAdjust="0"/>
  </p:normalViewPr>
  <p:slideViewPr>
    <p:cSldViewPr snapToGrid="0" snapToObjects="1">
      <p:cViewPr varScale="1">
        <p:scale>
          <a:sx n="70" d="100"/>
          <a:sy n="70" d="100"/>
        </p:scale>
        <p:origin x="2130" y="54"/>
      </p:cViewPr>
      <p:guideLst>
        <p:guide orient="horz" pos="2160"/>
        <p:guide pos="2880"/>
      </p:guideLst>
    </p:cSldViewPr>
  </p:slideViewPr>
  <p:notesTextViewPr>
    <p:cViewPr>
      <p:scale>
        <a:sx n="100" d="100"/>
        <a:sy n="100" d="100"/>
      </p:scale>
      <p:origin x="0" y="0"/>
    </p:cViewPr>
  </p:notesText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3C3D1C8-34F4-8344-894B-E4B526AB23FC}" type="datetimeFigureOut">
              <a:rPr lang="en-US" smtClean="0"/>
              <a:t>5/16/2016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AE610E6-3BD4-7145-ACE6-A4DF30FD3F66}" type="slidenum">
              <a:rPr lang="en-US" smtClean="0"/>
              <a:t>‹#›</a:t>
            </a:fld>
            <a:endParaRPr lang="en-US"/>
          </a:p>
        </p:txBody>
      </p:sp>
    </p:spTree>
    <p:extLst>
      <p:ext uri="{BB962C8B-B14F-4D97-AF65-F5344CB8AC3E}">
        <p14:creationId xmlns:p14="http://schemas.microsoft.com/office/powerpoint/2010/main" val="2709496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Begin your presentation by first introducing</a:t>
            </a:r>
            <a:r>
              <a:rPr lang="en-US" baseline="0" dirty="0" smtClean="0"/>
              <a:t> yourself.  Include what you do and how you became a part of the trucking industry.  Don’t forget to include what you love most about trucking!!</a:t>
            </a:r>
          </a:p>
          <a:p>
            <a:pPr marL="171450" indent="-171450">
              <a:buFont typeface="Arial"/>
              <a:buChar char="•"/>
            </a:pPr>
            <a:r>
              <a:rPr lang="en-US" baseline="0" dirty="0" smtClean="0"/>
              <a:t>Give your audience the reason for your presentation – Example:  “Trucking is looking for talented people and that includes women.”  OR  “There are great opportunities in trucking for women whether behind the wheel or at the boardroom table. Today I am here to highlight our industry and what it can offer to you.”</a:t>
            </a:r>
          </a:p>
          <a:p>
            <a:pPr marL="171450" indent="-171450">
              <a:buFont typeface="Arial"/>
              <a:buChar char="•"/>
            </a:pPr>
            <a:endParaRPr lang="en-US" baseline="0" dirty="0" smtClean="0"/>
          </a:p>
          <a:p>
            <a:pPr marL="171450" indent="-171450">
              <a:buFont typeface="Arial"/>
              <a:buChar char="•"/>
            </a:pPr>
            <a:r>
              <a:rPr lang="en-US" baseline="0" dirty="0" smtClean="0"/>
              <a:t>If you are comfortable, interact with your audience, ask them if they know anyone in the trucking industry.  </a:t>
            </a:r>
          </a:p>
          <a:p>
            <a:pPr marL="171450" indent="-171450">
              <a:buFont typeface="Arial"/>
              <a:buChar char="•"/>
            </a:pPr>
            <a:r>
              <a:rPr lang="en-US" baseline="0" dirty="0" smtClean="0"/>
              <a:t>Ask the audience what they know about the industry.  If you get any negative/inaccurate responses, do not get defensive or try and correct.  Just note there are many misconceptions out there and you hope this presentation will help dispel them.</a:t>
            </a:r>
          </a:p>
        </p:txBody>
      </p:sp>
      <p:sp>
        <p:nvSpPr>
          <p:cNvPr id="4" name="Slide Number Placeholder 3"/>
          <p:cNvSpPr>
            <a:spLocks noGrp="1"/>
          </p:cNvSpPr>
          <p:nvPr>
            <p:ph type="sldNum" sz="quarter" idx="10"/>
          </p:nvPr>
        </p:nvSpPr>
        <p:spPr/>
        <p:txBody>
          <a:bodyPr/>
          <a:lstStyle/>
          <a:p>
            <a:fld id="{BAE610E6-3BD4-7145-ACE6-A4DF30FD3F66}" type="slidenum">
              <a:rPr lang="en-US" smtClean="0"/>
              <a:t>1</a:t>
            </a:fld>
            <a:endParaRPr lang="en-US"/>
          </a:p>
        </p:txBody>
      </p:sp>
    </p:spTree>
    <p:extLst>
      <p:ext uri="{BB962C8B-B14F-4D97-AF65-F5344CB8AC3E}">
        <p14:creationId xmlns:p14="http://schemas.microsoft.com/office/powerpoint/2010/main" val="304927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many people think trucking, they often think of high</a:t>
            </a:r>
            <a:r>
              <a:rPr lang="en-US" baseline="0" dirty="0" smtClean="0"/>
              <a:t> fuel consumption (gas guzzling rigs) and highly pollutant smoke stacks.   In fact much is being done to reduce our impact on the environment now and in years to come.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 over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Aerodynamic devices such as cab-roof fairing, trailer skirts, and trailer rear fairing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Collaborative Distribution </a:t>
            </a:r>
            <a:r>
              <a:rPr lang="en-US" sz="1200" kern="1200" dirty="0" smtClean="0">
                <a:solidFill>
                  <a:schemeClr val="tx1"/>
                </a:solidFill>
                <a:latin typeface="+mn-lt"/>
                <a:ea typeface="+mn-ea"/>
                <a:cs typeface="+mn-cs"/>
              </a:rPr>
              <a:t>brings together different shipments from different companies that are going to the same location.  (IE:</a:t>
            </a:r>
            <a:r>
              <a:rPr lang="en-US" sz="1200" kern="1200" baseline="0" dirty="0" smtClean="0">
                <a:solidFill>
                  <a:schemeClr val="tx1"/>
                </a:solidFill>
                <a:latin typeface="+mn-lt"/>
                <a:ea typeface="+mn-ea"/>
                <a:cs typeface="+mn-cs"/>
              </a:rPr>
              <a:t> LTL or </a:t>
            </a:r>
            <a:r>
              <a:rPr lang="en-US" dirty="0" smtClean="0"/>
              <a:t>less than truck load services.)</a:t>
            </a:r>
          </a:p>
          <a:p>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10</a:t>
            </a:fld>
            <a:endParaRPr lang="en-US"/>
          </a:p>
        </p:txBody>
      </p:sp>
    </p:spTree>
    <p:extLst>
      <p:ext uri="{BB962C8B-B14F-4D97-AF65-F5344CB8AC3E}">
        <p14:creationId xmlns:p14="http://schemas.microsoft.com/office/powerpoint/2010/main" val="316030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Trucks for change:  By donating truck space to help charities distribute donated food and materials, a network of leading trucking companies and industry suppliers are making communities across Canada a better place to live.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Convoy for</a:t>
            </a:r>
            <a:r>
              <a:rPr lang="en-US" sz="1200" kern="1200" baseline="0" dirty="0" smtClean="0">
                <a:solidFill>
                  <a:schemeClr val="tx1"/>
                </a:solidFill>
                <a:latin typeface="+mn-lt"/>
                <a:ea typeface="+mn-ea"/>
                <a:cs typeface="+mn-cs"/>
              </a:rPr>
              <a:t> Hope Atlantic is an annual event to raise awareness and funds in the fight against cancer.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Is there any other initiatives/charitable events your company is involved in?  If there is, please ensure you highlight it here!</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11</a:t>
            </a:fld>
            <a:endParaRPr lang="en-US"/>
          </a:p>
        </p:txBody>
      </p:sp>
    </p:spTree>
    <p:extLst>
      <p:ext uri="{BB962C8B-B14F-4D97-AF65-F5344CB8AC3E}">
        <p14:creationId xmlns:p14="http://schemas.microsoft.com/office/powerpoint/2010/main" val="229289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largest</a:t>
            </a:r>
            <a:r>
              <a:rPr lang="en-US" baseline="0" dirty="0" smtClean="0"/>
              <a:t> occupation within the trucking industry is the Professional Truck Driver, there are still many potential career paths that can be explored in trucking.  </a:t>
            </a:r>
          </a:p>
          <a:p>
            <a:endParaRPr lang="en-US" baseline="0" dirty="0" smtClean="0"/>
          </a:p>
          <a:p>
            <a:r>
              <a:rPr lang="en-US" baseline="0" dirty="0" smtClean="0"/>
              <a:t>Here if you are familiar with a particular career path, you can highlight for </a:t>
            </a:r>
            <a:r>
              <a:rPr lang="en-US" baseline="0" smtClean="0"/>
              <a:t>your audience.</a:t>
            </a:r>
            <a:endParaRPr lang="en-US" dirty="0" smtClean="0"/>
          </a:p>
          <a:p>
            <a:endParaRPr lang="en-US" dirty="0" smtClean="0"/>
          </a:p>
          <a:p>
            <a:r>
              <a:rPr lang="en-US" dirty="0" smtClean="0"/>
              <a:t>NEXT SLIDE:</a:t>
            </a:r>
            <a:r>
              <a:rPr lang="en-US" baseline="0" dirty="0" smtClean="0"/>
              <a:t>  </a:t>
            </a:r>
            <a:r>
              <a:rPr lang="en-US" dirty="0" smtClean="0"/>
              <a:t>For more information:  http://</a:t>
            </a:r>
            <a:r>
              <a:rPr lang="en-US" dirty="0" err="1" smtClean="0"/>
              <a:t>thrsc.com</a:t>
            </a:r>
            <a:r>
              <a:rPr lang="en-US" dirty="0" smtClean="0"/>
              <a:t>/career-descriptions/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12</a:t>
            </a:fld>
            <a:endParaRPr lang="en-US"/>
          </a:p>
        </p:txBody>
      </p:sp>
    </p:spTree>
    <p:extLst>
      <p:ext uri="{BB962C8B-B14F-4D97-AF65-F5344CB8AC3E}">
        <p14:creationId xmlns:p14="http://schemas.microsoft.com/office/powerpoint/2010/main" val="236387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can direct them to the THRSC Atlantic website.  </a:t>
            </a:r>
          </a:p>
          <a:p>
            <a:endParaRPr lang="en-US" baseline="0" dirty="0" smtClean="0"/>
          </a:p>
          <a:p>
            <a:r>
              <a:rPr lang="en-US" baseline="0" dirty="0" smtClean="0"/>
              <a:t>The Highway of Opportunity website is very interactive and a great tool for someone considering a career in trucking.</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13</a:t>
            </a:fld>
            <a:endParaRPr lang="en-US"/>
          </a:p>
        </p:txBody>
      </p:sp>
    </p:spTree>
    <p:extLst>
      <p:ext uri="{BB962C8B-B14F-4D97-AF65-F5344CB8AC3E}">
        <p14:creationId xmlns:p14="http://schemas.microsoft.com/office/powerpoint/2010/main" val="133221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sums up what a career</a:t>
            </a:r>
            <a:r>
              <a:rPr lang="en-US" baseline="0" dirty="0" smtClean="0"/>
              <a:t> in trucking can offer anyone.</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14</a:t>
            </a:fld>
            <a:endParaRPr lang="en-US"/>
          </a:p>
        </p:txBody>
      </p:sp>
    </p:spTree>
    <p:extLst>
      <p:ext uri="{BB962C8B-B14F-4D97-AF65-F5344CB8AC3E}">
        <p14:creationId xmlns:p14="http://schemas.microsoft.com/office/powerpoint/2010/main" val="2423839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your presentation it is important to give your audience somewhere to go for more information.  </a:t>
            </a:r>
          </a:p>
          <a:p>
            <a:endParaRPr lang="en-US" baseline="0" dirty="0" smtClean="0"/>
          </a:p>
          <a:p>
            <a:r>
              <a:rPr lang="en-US" baseline="0" dirty="0" smtClean="0"/>
              <a:t>You can pass on your own information and/or direct them to the THRSC Atlantic.</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15</a:t>
            </a:fld>
            <a:endParaRPr lang="en-US"/>
          </a:p>
        </p:txBody>
      </p:sp>
    </p:spTree>
    <p:extLst>
      <p:ext uri="{BB962C8B-B14F-4D97-AF65-F5344CB8AC3E}">
        <p14:creationId xmlns:p14="http://schemas.microsoft.com/office/powerpoint/2010/main" val="181525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Displayed</a:t>
            </a:r>
            <a:r>
              <a:rPr lang="en-US" baseline="0" dirty="0" smtClean="0"/>
              <a:t> here is the video that is also featured at the beginning of the toolkit for employers, Advancing Women in Trucking section of the THRSC Atlantic website.</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2</a:t>
            </a:fld>
            <a:endParaRPr lang="en-US"/>
          </a:p>
        </p:txBody>
      </p:sp>
    </p:spTree>
    <p:extLst>
      <p:ext uri="{BB962C8B-B14F-4D97-AF65-F5344CB8AC3E}">
        <p14:creationId xmlns:p14="http://schemas.microsoft.com/office/powerpoint/2010/main" val="191686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that the trucking industry is very important to Canada.  </a:t>
            </a:r>
          </a:p>
          <a:p>
            <a:endParaRPr lang="en-US" baseline="0" dirty="0" smtClean="0"/>
          </a:p>
          <a:p>
            <a:r>
              <a:rPr lang="en-US" baseline="0" dirty="0" smtClean="0"/>
              <a:t>There is a slogan in the trucking industry that sums up how important trucking is . . . . “If you bought it, a truck brought it”  </a:t>
            </a:r>
          </a:p>
          <a:p>
            <a:endParaRPr lang="en-US" baseline="0" dirty="0" smtClean="0"/>
          </a:p>
          <a:p>
            <a:r>
              <a:rPr lang="en-US" b="1" baseline="0" dirty="0" smtClean="0"/>
              <a:t>Read/g over the slide here.</a:t>
            </a:r>
          </a:p>
          <a:p>
            <a:endParaRPr lang="en-US" baseline="0" dirty="0" smtClean="0"/>
          </a:p>
          <a:p>
            <a:r>
              <a:rPr lang="en-US" baseline="0" dirty="0" smtClean="0"/>
              <a:t>Ask the audience to think about how they started their day.  The products we use, the clothes we wear and the food we eat are mainly transported by truck.  If trucks stopped moving, the shelves would become empty and producers would not be able to get their products to market which would result in a negative impact on business.  </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3</a:t>
            </a:fld>
            <a:endParaRPr lang="en-US"/>
          </a:p>
        </p:txBody>
      </p:sp>
    </p:spTree>
    <p:extLst>
      <p:ext uri="{BB962C8B-B14F-4D97-AF65-F5344CB8AC3E}">
        <p14:creationId xmlns:p14="http://schemas.microsoft.com/office/powerpoint/2010/main" val="154615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 note here</a:t>
            </a:r>
            <a:r>
              <a:rPr lang="en-US" baseline="0" dirty="0" smtClean="0"/>
              <a:t> that “for-hire trucking” is tracked under the road transport industry statistically but does not include the number of drivers and the revenue that is generated from the private motor carriers.  Private motor carriers are companies whose primary industry is goods and services and have fleets who carry those products to market.  Examples would be Tim Horton’s, McDonald’s, and Home Hardware.  Their number of employees and any revenue would be absorbed within its primary industry.  Therefore it is safe to say that “trucking” is much larger and includes a lot more people than even represented here.</a:t>
            </a:r>
          </a:p>
          <a:p>
            <a:endParaRPr lang="en-US" baseline="0" dirty="0" smtClean="0"/>
          </a:p>
          <a:p>
            <a:r>
              <a:rPr lang="en-US" baseline="0" dirty="0" smtClean="0"/>
              <a:t>For hire trucking includes companies whose primary business is providing road transportation services.  Here you can give examples of some for-hire carriers.  Don’t forget to include your own! </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4</a:t>
            </a:fld>
            <a:endParaRPr lang="en-US"/>
          </a:p>
        </p:txBody>
      </p:sp>
    </p:spTree>
    <p:extLst>
      <p:ext uri="{BB962C8B-B14F-4D97-AF65-F5344CB8AC3E}">
        <p14:creationId xmlns:p14="http://schemas.microsoft.com/office/powerpoint/2010/main" val="243501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a:t>
            </a:r>
            <a:r>
              <a:rPr lang="en-US" baseline="0" dirty="0" smtClean="0"/>
              <a:t> is to highlight the skills shortage that currently exists within the trucking industry and the projected shortfalls for the future.  Although this slide focuses on the truck driver, it is important to highlight that shortages also exist in other areas such as operations and maintenance.  </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5</a:t>
            </a:fld>
            <a:endParaRPr lang="en-US"/>
          </a:p>
        </p:txBody>
      </p:sp>
    </p:spTree>
    <p:extLst>
      <p:ext uri="{BB962C8B-B14F-4D97-AF65-F5344CB8AC3E}">
        <p14:creationId xmlns:p14="http://schemas.microsoft.com/office/powerpoint/2010/main" val="155272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Traditionally</a:t>
            </a:r>
            <a:r>
              <a:rPr lang="en-US" baseline="0" dirty="0" smtClean="0"/>
              <a:t> trucking has been a male-dominated industry.  As a result today women are underrepresented in many areas in trucking that has potential for higher wages.</a:t>
            </a:r>
          </a:p>
          <a:p>
            <a:endParaRPr lang="en-US" baseline="0" dirty="0" smtClean="0"/>
          </a:p>
          <a:p>
            <a:r>
              <a:rPr lang="en-US" baseline="0" dirty="0" smtClean="0"/>
              <a:t>Read slide.</a:t>
            </a:r>
          </a:p>
          <a:p>
            <a:endParaRPr lang="en-US" baseline="0" dirty="0" smtClean="0"/>
          </a:p>
          <a:p>
            <a:r>
              <a:rPr lang="en-US" baseline="0" dirty="0" smtClean="0"/>
              <a:t>Comparatively in Canada women make up 48% of the workforce. (2011 census)  In order for trucking to reflect the workforce overall it does need to increase its representation of women.  Many women in trucking hold jobs that are traditionally female such as Accounting Clerks and Administrative Assistants.  In fact women make up over 95% of both these occupations in trucking.</a:t>
            </a:r>
          </a:p>
          <a:p>
            <a:endParaRPr lang="en-US" baseline="0" dirty="0" smtClean="0"/>
          </a:p>
          <a:p>
            <a:r>
              <a:rPr lang="en-US" baseline="0" dirty="0" smtClean="0"/>
              <a:t>By welcoming women into the trucking industry, it not only addresses the skilled </a:t>
            </a:r>
            <a:r>
              <a:rPr lang="en-US" baseline="0" dirty="0" err="1" smtClean="0"/>
              <a:t>labour</a:t>
            </a:r>
            <a:r>
              <a:rPr lang="en-US" baseline="0" dirty="0" smtClean="0"/>
              <a:t> shortage, it also gives women access to better wages and career opportunities.  </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6</a:t>
            </a:fld>
            <a:endParaRPr lang="en-US"/>
          </a:p>
        </p:txBody>
      </p:sp>
    </p:spTree>
    <p:extLst>
      <p:ext uri="{BB962C8B-B14F-4D97-AF65-F5344CB8AC3E}">
        <p14:creationId xmlns:p14="http://schemas.microsoft.com/office/powerpoint/2010/main" val="83143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low representation of women in trucking does not mean that women can not be successful in the industry or that men</a:t>
            </a:r>
            <a:r>
              <a:rPr lang="en-US" baseline="0" dirty="0" smtClean="0"/>
              <a:t> are better suited to the industry. </a:t>
            </a:r>
          </a:p>
          <a:p>
            <a:endParaRPr lang="en-US" baseline="0" dirty="0" smtClean="0"/>
          </a:p>
          <a:p>
            <a:r>
              <a:rPr lang="en-US" baseline="0" dirty="0" smtClean="0"/>
              <a:t>Handout the Myth or Reality Worksheet found on the Advancing Women in Trucking section of the THRSC Atlantic Website under Making the Case – Dispelling the Myths.  If you have time you can read through a couple of them as examples and encourage your audience to read through it after your presentation.  </a:t>
            </a:r>
          </a:p>
          <a:p>
            <a:endParaRPr lang="en-US" baseline="0" dirty="0" smtClean="0"/>
          </a:p>
          <a:p>
            <a:r>
              <a:rPr lang="en-US" b="1" baseline="0" dirty="0" smtClean="0"/>
              <a:t>To set up the next slide,</a:t>
            </a:r>
            <a:r>
              <a:rPr lang="en-US" baseline="0" dirty="0" smtClean="0"/>
              <a:t> you can also try and dispel some of the MYTHs about trucking over all and note that it is a an exciting and dynamic industry with lots to offer.</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7</a:t>
            </a:fld>
            <a:endParaRPr lang="en-US"/>
          </a:p>
        </p:txBody>
      </p:sp>
    </p:spTree>
    <p:extLst>
      <p:ext uri="{BB962C8B-B14F-4D97-AF65-F5344CB8AC3E}">
        <p14:creationId xmlns:p14="http://schemas.microsoft.com/office/powerpoint/2010/main" val="141979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Technological advances in both the office and in the field have made trucking more appealing as</a:t>
            </a:r>
            <a:r>
              <a:rPr lang="en-US" baseline="0" dirty="0" smtClean="0"/>
              <a:t> it allows us to work smarter not harder.  </a:t>
            </a:r>
          </a:p>
          <a:p>
            <a:endParaRPr lang="en-US" baseline="0" dirty="0" smtClean="0"/>
          </a:p>
          <a:p>
            <a:r>
              <a:rPr lang="en-US" baseline="0" dirty="0" smtClean="0"/>
              <a:t>Being able to access a work database from home or remotely can lead to flex scheduling for employees to improve work/life balance.</a:t>
            </a:r>
          </a:p>
          <a:p>
            <a:endParaRPr lang="en-US" baseline="0" dirty="0" smtClean="0"/>
          </a:p>
          <a:p>
            <a:r>
              <a:rPr lang="en-US" baseline="0" dirty="0" smtClean="0"/>
              <a:t>Satellite tracking and messaging adds to the security and safety of employees who work alone. </a:t>
            </a:r>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8</a:t>
            </a:fld>
            <a:endParaRPr lang="en-US"/>
          </a:p>
        </p:txBody>
      </p:sp>
    </p:spTree>
    <p:extLst>
      <p:ext uri="{BB962C8B-B14F-4D97-AF65-F5344CB8AC3E}">
        <p14:creationId xmlns:p14="http://schemas.microsoft.com/office/powerpoint/2010/main" val="9880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these</a:t>
            </a:r>
            <a:r>
              <a:rPr lang="en-US" baseline="0" dirty="0" smtClean="0"/>
              <a:t> advances are helping to make trucking safer and less </a:t>
            </a:r>
            <a:r>
              <a:rPr lang="en-US" baseline="0" dirty="0" err="1" smtClean="0"/>
              <a:t>labour</a:t>
            </a:r>
            <a:r>
              <a:rPr lang="en-US" baseline="0" dirty="0" smtClean="0"/>
              <a:t> intensive while slowly changing the actual competencies needed to perform the jobs themselves.  </a:t>
            </a:r>
          </a:p>
          <a:p>
            <a:endParaRPr lang="en-US" baseline="0" dirty="0" smtClean="0"/>
          </a:p>
          <a:p>
            <a:r>
              <a:rPr lang="en-US" baseline="0" dirty="0" smtClean="0"/>
              <a:t>Feel free to elaborate on any of the topics here you know about and think your audience would find fascinating.  </a:t>
            </a:r>
          </a:p>
          <a:p>
            <a:endParaRPr lang="en-US" baseline="0" dirty="0" smtClean="0"/>
          </a:p>
          <a:p>
            <a:r>
              <a:rPr lang="en-US" baseline="0" dirty="0" smtClean="0"/>
              <a:t>For more information on self driving trucks, you may want to refer to the following:  http://</a:t>
            </a:r>
            <a:r>
              <a:rPr lang="en-US" baseline="0" dirty="0" err="1" smtClean="0"/>
              <a:t>www.gizmag.com</a:t>
            </a:r>
            <a:r>
              <a:rPr lang="en-US" baseline="0" dirty="0" smtClean="0"/>
              <a:t>/</a:t>
            </a:r>
            <a:r>
              <a:rPr lang="en-US" baseline="0" dirty="0" err="1" smtClean="0"/>
              <a:t>daimlers</a:t>
            </a:r>
            <a:r>
              <a:rPr lang="en-US" baseline="0" dirty="0" smtClean="0"/>
              <a:t>-production-autonomous-truck-debuts-public-roads/39701/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E610E6-3BD4-7145-ACE6-A4DF30FD3F66}" type="slidenum">
              <a:rPr lang="en-US" smtClean="0"/>
              <a:t>9</a:t>
            </a:fld>
            <a:endParaRPr lang="en-US"/>
          </a:p>
        </p:txBody>
      </p:sp>
    </p:spTree>
    <p:extLst>
      <p:ext uri="{BB962C8B-B14F-4D97-AF65-F5344CB8AC3E}">
        <p14:creationId xmlns:p14="http://schemas.microsoft.com/office/powerpoint/2010/main" val="152409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5/16/2016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5/16/2016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5/16/2016</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5/16/2016</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trucksforchang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onvoyforhope-atlantic.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thrsc.com/career-descrip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highwayofopportunity.ca/chooseyourroa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mailto:info@thrsc.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4939"/>
            <a:ext cx="7543800" cy="932974"/>
          </a:xfrm>
        </p:spPr>
        <p:txBody>
          <a:bodyPr/>
          <a:lstStyle/>
          <a:p>
            <a:pPr algn="ctr"/>
            <a:r>
              <a:rPr lang="en-US" sz="4400" dirty="0" smtClean="0"/>
              <a:t>The Trucking Industry</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601" y="2508321"/>
            <a:ext cx="3100797" cy="184135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3727120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Reducing our Carbon Footprint</a:t>
            </a:r>
            <a:endParaRPr lang="en-US" sz="4000" dirty="0"/>
          </a:p>
        </p:txBody>
      </p:sp>
      <p:sp>
        <p:nvSpPr>
          <p:cNvPr id="3" name="Content Placeholder 2"/>
          <p:cNvSpPr>
            <a:spLocks noGrp="1"/>
          </p:cNvSpPr>
          <p:nvPr>
            <p:ph idx="1"/>
          </p:nvPr>
        </p:nvSpPr>
        <p:spPr>
          <a:xfrm>
            <a:off x="457200" y="1600200"/>
            <a:ext cx="7620000" cy="3777353"/>
          </a:xfrm>
        </p:spPr>
        <p:txBody>
          <a:bodyPr/>
          <a:lstStyle/>
          <a:p>
            <a:pPr marL="114300" indent="0">
              <a:buNone/>
            </a:pPr>
            <a:r>
              <a:rPr lang="en-US" sz="2400" b="1" dirty="0" smtClean="0"/>
              <a:t>Just a few things trucking companies doing to promote healthy trucking:</a:t>
            </a:r>
            <a:endParaRPr lang="en-US" sz="2400" b="1" dirty="0"/>
          </a:p>
          <a:p>
            <a:pPr lvl="1"/>
            <a:r>
              <a:rPr lang="en-US" sz="2400" dirty="0" smtClean="0"/>
              <a:t>Purchasing aerodynamic devices </a:t>
            </a:r>
          </a:p>
          <a:p>
            <a:pPr lvl="1"/>
            <a:r>
              <a:rPr lang="en-US" sz="2400" dirty="0" smtClean="0"/>
              <a:t>Restricting driver speed and idle</a:t>
            </a:r>
          </a:p>
          <a:p>
            <a:pPr lvl="1"/>
            <a:r>
              <a:rPr lang="en-US" sz="2400" dirty="0" smtClean="0"/>
              <a:t>Better vehicle monitoring with engine download capabilities</a:t>
            </a:r>
          </a:p>
          <a:p>
            <a:pPr lvl="1"/>
            <a:r>
              <a:rPr lang="en-US" sz="2400" dirty="0" smtClean="0"/>
              <a:t>Regular Maintenance and Upkeep</a:t>
            </a:r>
          </a:p>
          <a:p>
            <a:pPr lvl="1"/>
            <a:r>
              <a:rPr lang="en-US" sz="2400" dirty="0" smtClean="0"/>
              <a:t>Collaborative Distribution</a:t>
            </a:r>
          </a:p>
          <a:p>
            <a:endParaRPr lang="en-US" dirty="0" smtClean="0"/>
          </a:p>
          <a:p>
            <a:endParaRPr lang="en-US" dirty="0" smtClean="0"/>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Giving back to our communities</a:t>
            </a:r>
            <a:endParaRPr lang="en-US" sz="4000" dirty="0"/>
          </a:p>
        </p:txBody>
      </p:sp>
      <p:sp>
        <p:nvSpPr>
          <p:cNvPr id="3" name="Content Placeholder 2"/>
          <p:cNvSpPr>
            <a:spLocks noGrp="1"/>
          </p:cNvSpPr>
          <p:nvPr>
            <p:ph idx="1"/>
          </p:nvPr>
        </p:nvSpPr>
        <p:spPr>
          <a:xfrm>
            <a:off x="457200" y="1968500"/>
            <a:ext cx="7620000" cy="3409053"/>
          </a:xfrm>
        </p:spPr>
        <p:txBody>
          <a:bodyPr/>
          <a:lstStyle/>
          <a:p>
            <a:pPr marL="114300" indent="0">
              <a:buNone/>
            </a:pPr>
            <a:r>
              <a:rPr lang="en-US" sz="2400" dirty="0" smtClean="0"/>
              <a:t>A couple of causes supported by the Trucking Industry in Atlantic Canada:</a:t>
            </a:r>
          </a:p>
          <a:p>
            <a:pPr marL="114300" indent="0">
              <a:buNone/>
            </a:pPr>
            <a:endParaRPr lang="en-US" dirty="0"/>
          </a:p>
          <a:p>
            <a:pPr lvl="1"/>
            <a:r>
              <a:rPr lang="en-US" sz="2400" dirty="0" smtClean="0"/>
              <a:t>Trucks for Change</a:t>
            </a:r>
          </a:p>
          <a:p>
            <a:pPr marL="411480" lvl="1" indent="0">
              <a:buNone/>
            </a:pPr>
            <a:r>
              <a:rPr lang="en-US" sz="2400" dirty="0">
                <a:hlinkClick r:id="rId3"/>
              </a:rPr>
              <a:t>http://</a:t>
            </a:r>
            <a:r>
              <a:rPr lang="en-US" sz="2400" dirty="0" smtClean="0">
                <a:hlinkClick r:id="rId3"/>
              </a:rPr>
              <a:t>trucksforchange.org</a:t>
            </a:r>
            <a:r>
              <a:rPr lang="en-US" sz="2400" dirty="0" smtClean="0"/>
              <a:t> </a:t>
            </a:r>
          </a:p>
          <a:p>
            <a:pPr lvl="1"/>
            <a:r>
              <a:rPr lang="en-US" sz="2400" dirty="0" smtClean="0"/>
              <a:t>Convoy for Hope Atlantic</a:t>
            </a:r>
          </a:p>
          <a:p>
            <a:pPr marL="411480" lvl="1" indent="0">
              <a:buNone/>
            </a:pPr>
            <a:r>
              <a:rPr lang="en-US" sz="2400" dirty="0">
                <a:hlinkClick r:id="rId4"/>
              </a:rPr>
              <a:t>http://www.convoyforhope-</a:t>
            </a:r>
            <a:r>
              <a:rPr lang="en-US" sz="2400" dirty="0" smtClean="0">
                <a:hlinkClick r:id="rId4"/>
              </a:rPr>
              <a:t>atlantic.ca</a:t>
            </a:r>
            <a:endParaRPr lang="en-US" sz="2400" dirty="0" smtClean="0"/>
          </a:p>
          <a:p>
            <a:pPr marL="411480" lvl="1" indent="0">
              <a:buNone/>
            </a:pPr>
            <a:endParaRPr lang="en-US" sz="2400" dirty="0" smtClean="0"/>
          </a:p>
          <a:p>
            <a:pPr marL="411480" lvl="1" indent="0">
              <a:buNone/>
            </a:pPr>
            <a:endParaRPr lang="en-US" dirty="0" smtClean="0"/>
          </a:p>
          <a:p>
            <a:pPr marL="411480" lvl="1" indent="0">
              <a:buNone/>
            </a:pP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Careers available in Trucking</a:t>
            </a:r>
            <a:endParaRPr lang="en-US" sz="4000" dirty="0"/>
          </a:p>
        </p:txBody>
      </p:sp>
      <p:sp>
        <p:nvSpPr>
          <p:cNvPr id="3" name="Content Placeholder 2"/>
          <p:cNvSpPr>
            <a:spLocks noGrp="1"/>
          </p:cNvSpPr>
          <p:nvPr>
            <p:ph idx="1"/>
          </p:nvPr>
        </p:nvSpPr>
        <p:spPr>
          <a:xfrm>
            <a:off x="457200" y="1600200"/>
            <a:ext cx="3860800" cy="3777353"/>
          </a:xfrm>
        </p:spPr>
        <p:txBody>
          <a:bodyPr/>
          <a:lstStyle/>
          <a:p>
            <a:r>
              <a:rPr lang="en-US" dirty="0" smtClean="0"/>
              <a:t>Professional Truck Driver</a:t>
            </a:r>
          </a:p>
          <a:p>
            <a:r>
              <a:rPr lang="en-US" dirty="0" smtClean="0"/>
              <a:t>Operations</a:t>
            </a:r>
          </a:p>
          <a:p>
            <a:r>
              <a:rPr lang="en-US" dirty="0" smtClean="0"/>
              <a:t>Sales and Marketing</a:t>
            </a:r>
          </a:p>
          <a:p>
            <a:r>
              <a:rPr lang="en-US" dirty="0" smtClean="0"/>
              <a:t>Maintenance</a:t>
            </a:r>
          </a:p>
          <a:p>
            <a:r>
              <a:rPr lang="en-US" dirty="0" smtClean="0"/>
              <a:t>Safety, Personnel, Insurance</a:t>
            </a:r>
          </a:p>
          <a:p>
            <a:r>
              <a:rPr lang="en-US" dirty="0" smtClean="0"/>
              <a:t>Human Resources</a:t>
            </a:r>
          </a:p>
          <a:p>
            <a:r>
              <a:rPr lang="en-US" dirty="0" smtClean="0"/>
              <a:t>Information Technology</a:t>
            </a:r>
          </a:p>
        </p:txBody>
      </p:sp>
      <p:sp>
        <p:nvSpPr>
          <p:cNvPr id="6" name="Content Placeholder 2"/>
          <p:cNvSpPr txBox="1">
            <a:spLocks/>
          </p:cNvSpPr>
          <p:nvPr/>
        </p:nvSpPr>
        <p:spPr>
          <a:xfrm>
            <a:off x="4470400" y="1752600"/>
            <a:ext cx="3860800" cy="377735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Traffic</a:t>
            </a:r>
          </a:p>
          <a:p>
            <a:r>
              <a:rPr lang="en-US" dirty="0" smtClean="0"/>
              <a:t>Administration</a:t>
            </a:r>
          </a:p>
          <a:p>
            <a:r>
              <a:rPr lang="en-US" dirty="0" smtClean="0"/>
              <a:t>Claims and Claims Prevention</a:t>
            </a:r>
          </a:p>
          <a:p>
            <a:r>
              <a:rPr lang="en-US" dirty="0" smtClean="0"/>
              <a:t>Security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Career Available in Tucking</a:t>
            </a:r>
            <a:endParaRPr lang="en-US" sz="4000" dirty="0"/>
          </a:p>
        </p:txBody>
      </p:sp>
      <p:sp>
        <p:nvSpPr>
          <p:cNvPr id="3" name="Content Placeholder 2"/>
          <p:cNvSpPr>
            <a:spLocks noGrp="1"/>
          </p:cNvSpPr>
          <p:nvPr>
            <p:ph idx="1"/>
          </p:nvPr>
        </p:nvSpPr>
        <p:spPr>
          <a:xfrm>
            <a:off x="457200" y="1600200"/>
            <a:ext cx="7620000" cy="3777353"/>
          </a:xfrm>
        </p:spPr>
        <p:txBody>
          <a:bodyPr/>
          <a:lstStyle/>
          <a:p>
            <a:pPr marL="114300" indent="0">
              <a:buNone/>
            </a:pPr>
            <a:r>
              <a:rPr lang="en-US" sz="2800" dirty="0" smtClean="0"/>
              <a:t>For further information :</a:t>
            </a:r>
          </a:p>
          <a:p>
            <a:pPr marL="114300" indent="0">
              <a:buNone/>
            </a:pPr>
            <a:endParaRPr lang="en-US" dirty="0" smtClean="0"/>
          </a:p>
          <a:p>
            <a:pPr marL="114300" indent="0">
              <a:buNone/>
            </a:pPr>
            <a:r>
              <a:rPr lang="en-US" dirty="0" smtClean="0"/>
              <a:t>Check out the THRSC Atlantic Website </a:t>
            </a:r>
            <a:r>
              <a:rPr lang="en-US" i="1" dirty="0" smtClean="0"/>
              <a:t>Career Descriptions </a:t>
            </a:r>
            <a:r>
              <a:rPr lang="en-US" dirty="0" smtClean="0"/>
              <a:t>under </a:t>
            </a:r>
            <a:r>
              <a:rPr lang="en-US" b="1" dirty="0" smtClean="0"/>
              <a:t>Trucking Careers</a:t>
            </a:r>
            <a:r>
              <a:rPr lang="en-US" dirty="0" smtClean="0"/>
              <a:t>.</a:t>
            </a:r>
          </a:p>
          <a:p>
            <a:pPr marL="114300" indent="0">
              <a:buNone/>
            </a:pPr>
            <a:r>
              <a:rPr lang="en-US" dirty="0">
                <a:hlinkClick r:id="rId3"/>
              </a:rPr>
              <a:t>http://thrsc.com/career-descriptions</a:t>
            </a:r>
            <a:r>
              <a:rPr lang="en-US" dirty="0" smtClean="0">
                <a:hlinkClick r:id="rId3"/>
              </a:rPr>
              <a:t>/</a:t>
            </a:r>
            <a:r>
              <a:rPr lang="en-US" dirty="0" smtClean="0"/>
              <a:t> </a:t>
            </a:r>
          </a:p>
          <a:p>
            <a:pPr marL="114300" indent="0">
              <a:buNone/>
            </a:pPr>
            <a:endParaRPr lang="en-US" dirty="0" smtClean="0"/>
          </a:p>
          <a:p>
            <a:pPr marL="114300" indent="0">
              <a:buNone/>
            </a:pPr>
            <a:r>
              <a:rPr lang="en-US" dirty="0" smtClean="0"/>
              <a:t>Not sure which career best suits you?  Check out </a:t>
            </a:r>
            <a:r>
              <a:rPr lang="en-US" i="1" dirty="0" smtClean="0"/>
              <a:t>Highway of Opportunities </a:t>
            </a:r>
            <a:r>
              <a:rPr lang="en-US" dirty="0" smtClean="0"/>
              <a:t>and choose your road.</a:t>
            </a:r>
          </a:p>
          <a:p>
            <a:pPr marL="114300" indent="0">
              <a:buNone/>
            </a:pPr>
            <a:r>
              <a:rPr lang="en-US" dirty="0">
                <a:hlinkClick r:id="rId4"/>
              </a:rPr>
              <a:t>http://highwayofopportunity.ca/chooseyourroad</a:t>
            </a:r>
            <a:r>
              <a:rPr lang="en-US" dirty="0" smtClean="0">
                <a:hlinkClick r:id="rId4"/>
              </a:rPr>
              <a:t>/</a:t>
            </a:r>
            <a:endParaRPr lang="en-US" dirty="0" smtClean="0"/>
          </a:p>
          <a:p>
            <a:pPr marL="114300" indent="0">
              <a:buNone/>
            </a:pPr>
            <a:endParaRPr lang="en-US" dirty="0"/>
          </a:p>
          <a:p>
            <a:pPr marL="114300" indent="0">
              <a:buNone/>
            </a:pP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323324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What can a Career in </a:t>
            </a:r>
            <a:br>
              <a:rPr lang="en-US" sz="4000" dirty="0" smtClean="0"/>
            </a:br>
            <a:r>
              <a:rPr lang="en-US" sz="4000" dirty="0" smtClean="0"/>
              <a:t>Trucking offer you?</a:t>
            </a:r>
            <a:endParaRPr lang="en-US" sz="4000" dirty="0"/>
          </a:p>
        </p:txBody>
      </p:sp>
      <p:sp>
        <p:nvSpPr>
          <p:cNvPr id="3" name="Content Placeholder 2"/>
          <p:cNvSpPr>
            <a:spLocks noGrp="1"/>
          </p:cNvSpPr>
          <p:nvPr>
            <p:ph idx="1"/>
          </p:nvPr>
        </p:nvSpPr>
        <p:spPr>
          <a:xfrm>
            <a:off x="457200" y="1889125"/>
            <a:ext cx="7620000" cy="3488428"/>
          </a:xfrm>
        </p:spPr>
        <p:txBody>
          <a:bodyPr/>
          <a:lstStyle/>
          <a:p>
            <a:r>
              <a:rPr lang="en-US" dirty="0" smtClean="0"/>
              <a:t>Professional Development and Career Advancement</a:t>
            </a:r>
          </a:p>
          <a:p>
            <a:r>
              <a:rPr lang="en-US" dirty="0" smtClean="0"/>
              <a:t>Teamwork</a:t>
            </a:r>
          </a:p>
          <a:p>
            <a:r>
              <a:rPr lang="en-US" dirty="0" smtClean="0"/>
              <a:t>Safe Work</a:t>
            </a:r>
          </a:p>
          <a:p>
            <a:r>
              <a:rPr lang="en-US" dirty="0" smtClean="0"/>
              <a:t>Working with great people</a:t>
            </a:r>
          </a:p>
          <a:p>
            <a:r>
              <a:rPr lang="en-US" dirty="0" smtClean="0"/>
              <a:t>Dynamic Work Environment</a:t>
            </a:r>
          </a:p>
          <a:p>
            <a:r>
              <a:rPr lang="en-US" dirty="0" smtClean="0"/>
              <a:t>Great Salary and Benefits</a:t>
            </a:r>
          </a:p>
          <a:p>
            <a:r>
              <a:rPr lang="en-US" dirty="0" smtClean="0"/>
              <a:t>Opportunity to Live and Work in Atlantic Canada</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to Go from Here</a:t>
            </a:r>
            <a:endParaRPr lang="en-US" dirty="0"/>
          </a:p>
        </p:txBody>
      </p:sp>
      <p:sp>
        <p:nvSpPr>
          <p:cNvPr id="3" name="Content Placeholder 2"/>
          <p:cNvSpPr>
            <a:spLocks noGrp="1"/>
          </p:cNvSpPr>
          <p:nvPr>
            <p:ph idx="1"/>
          </p:nvPr>
        </p:nvSpPr>
        <p:spPr>
          <a:xfrm>
            <a:off x="457200" y="1600200"/>
            <a:ext cx="7620000" cy="3777353"/>
          </a:xfrm>
        </p:spPr>
        <p:txBody>
          <a:bodyPr>
            <a:normAutofit/>
          </a:bodyPr>
          <a:lstStyle/>
          <a:p>
            <a:pPr marL="114300" indent="0">
              <a:buNone/>
            </a:pPr>
            <a:r>
              <a:rPr lang="en-US" dirty="0" smtClean="0"/>
              <a:t>For more information about a possible career in trucking contact:</a:t>
            </a:r>
          </a:p>
          <a:p>
            <a:pPr marL="114300" indent="0">
              <a:buNone/>
            </a:pPr>
            <a:endParaRPr lang="en-US" dirty="0" smtClean="0"/>
          </a:p>
          <a:p>
            <a:pPr marL="114300" indent="0">
              <a:buNone/>
            </a:pPr>
            <a:r>
              <a:rPr lang="en-US" b="1" dirty="0" smtClean="0"/>
              <a:t>Trucking Human Resource Sector Council Atlantic</a:t>
            </a:r>
            <a:r>
              <a:rPr lang="en-US" dirty="0"/>
              <a:t>	</a:t>
            </a:r>
          </a:p>
          <a:p>
            <a:r>
              <a:rPr lang="en-US" dirty="0"/>
              <a:t>Phone:	902.893.8410	</a:t>
            </a:r>
          </a:p>
          <a:p>
            <a:r>
              <a:rPr lang="en-US" dirty="0"/>
              <a:t>Fax:	</a:t>
            </a:r>
            <a:r>
              <a:rPr lang="en-US" dirty="0" smtClean="0"/>
              <a:t>	902.895.6984</a:t>
            </a:r>
            <a:r>
              <a:rPr lang="en-US" dirty="0"/>
              <a:t>	</a:t>
            </a:r>
          </a:p>
          <a:p>
            <a:r>
              <a:rPr lang="en-US" dirty="0"/>
              <a:t>Toll Free</a:t>
            </a:r>
            <a:r>
              <a:rPr lang="en-US" dirty="0" smtClean="0"/>
              <a:t>:	1.877.858.1908</a:t>
            </a:r>
            <a:r>
              <a:rPr lang="en-US" dirty="0"/>
              <a:t>	</a:t>
            </a:r>
          </a:p>
          <a:p>
            <a:r>
              <a:rPr lang="en-US" dirty="0"/>
              <a:t>Email:	</a:t>
            </a:r>
            <a:r>
              <a:rPr lang="en-US" dirty="0" smtClean="0">
                <a:hlinkClick r:id="rId3"/>
              </a:rPr>
              <a:t>info@thrsc.com</a:t>
            </a:r>
            <a:endParaRPr lang="en-US" dirty="0">
              <a:hlinkClick r:id="rId3"/>
            </a:endParaRPr>
          </a:p>
          <a:p>
            <a:pPr marL="114300" indent="0" algn="ctr">
              <a:buNone/>
            </a:pP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pic>
        <p:nvPicPr>
          <p:cNvPr id="3" name="thrsc-awit-introduction-01_ppt-0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870667" y="1608707"/>
            <a:ext cx="5402666" cy="30366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8286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9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The Importance of the </a:t>
            </a:r>
            <a:br>
              <a:rPr lang="en-US" sz="4000" dirty="0" smtClean="0"/>
            </a:br>
            <a:r>
              <a:rPr lang="en-US" sz="4000" dirty="0" smtClean="0"/>
              <a:t>Trucking Industry</a:t>
            </a:r>
            <a:endParaRPr lang="en-US" sz="4000" dirty="0"/>
          </a:p>
        </p:txBody>
      </p:sp>
      <p:sp>
        <p:nvSpPr>
          <p:cNvPr id="3" name="Content Placeholder 2"/>
          <p:cNvSpPr>
            <a:spLocks noGrp="1"/>
          </p:cNvSpPr>
          <p:nvPr>
            <p:ph idx="1"/>
          </p:nvPr>
        </p:nvSpPr>
        <p:spPr>
          <a:xfrm>
            <a:off x="457200" y="2060316"/>
            <a:ext cx="7620000" cy="3058078"/>
          </a:xfrm>
        </p:spPr>
        <p:txBody>
          <a:bodyPr>
            <a:normAutofit/>
          </a:bodyPr>
          <a:lstStyle/>
          <a:p>
            <a:r>
              <a:rPr lang="en-US" sz="2800" dirty="0" smtClean="0"/>
              <a:t>Trucks move over 90% of all consumer goods in Canada</a:t>
            </a:r>
          </a:p>
          <a:p>
            <a:r>
              <a:rPr lang="en-US" sz="2800" dirty="0" smtClean="0"/>
              <a:t>60%, by value, of our trade with the US, travels by truck.</a:t>
            </a:r>
          </a:p>
          <a:p>
            <a:r>
              <a:rPr lang="en-US" sz="2800" dirty="0" smtClean="0"/>
              <a:t>A healthy economy relies on the trucking industry</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955124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Our Importance to the Canadian Economy</a:t>
            </a:r>
            <a:endParaRPr lang="en-US" sz="4000" dirty="0"/>
          </a:p>
        </p:txBody>
      </p:sp>
      <p:sp>
        <p:nvSpPr>
          <p:cNvPr id="3" name="Content Placeholder 2"/>
          <p:cNvSpPr>
            <a:spLocks noGrp="1"/>
          </p:cNvSpPr>
          <p:nvPr>
            <p:ph idx="1"/>
          </p:nvPr>
        </p:nvSpPr>
        <p:spPr>
          <a:xfrm>
            <a:off x="457200" y="1904820"/>
            <a:ext cx="7620000" cy="3472733"/>
          </a:xfrm>
        </p:spPr>
        <p:txBody>
          <a:bodyPr/>
          <a:lstStyle/>
          <a:p>
            <a:r>
              <a:rPr lang="en-US" dirty="0" smtClean="0"/>
              <a:t>In 2011 the for-hire-trucking was responsible for 36.7 billion dollars of the real Gross Domestic Product in Canada</a:t>
            </a:r>
          </a:p>
          <a:p>
            <a:r>
              <a:rPr lang="en-US" dirty="0" smtClean="0"/>
              <a:t>The for-hire trucking industry was responsible for supporting 477,600 jobs either directly or through associated trades.</a:t>
            </a:r>
          </a:p>
          <a:p>
            <a:r>
              <a:rPr lang="en-US" dirty="0" smtClean="0"/>
              <a:t>Truck drivers alone (an estimated 300,000) make up 1.5% of the Canadian workforce overall.</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Employment Opportunities</a:t>
            </a:r>
            <a:endParaRPr lang="en-US" sz="4400" dirty="0"/>
          </a:p>
        </p:txBody>
      </p:sp>
      <p:sp>
        <p:nvSpPr>
          <p:cNvPr id="3" name="Content Placeholder 2"/>
          <p:cNvSpPr>
            <a:spLocks noGrp="1"/>
          </p:cNvSpPr>
          <p:nvPr>
            <p:ph idx="1"/>
          </p:nvPr>
        </p:nvSpPr>
        <p:spPr>
          <a:xfrm>
            <a:off x="457200" y="1417638"/>
            <a:ext cx="7620000" cy="3959915"/>
          </a:xfrm>
        </p:spPr>
        <p:txBody>
          <a:bodyPr/>
          <a:lstStyle/>
          <a:p>
            <a:r>
              <a:rPr lang="en-US" dirty="0"/>
              <a:t>The Canadian truck transportation sector alone is projected to employ 369,000 people by 2021. To meet this demand the sector will require at least 153,000 additional workers, an average of 14,100 per year.</a:t>
            </a:r>
            <a:r>
              <a:rPr lang="en-CA" dirty="0"/>
              <a:t> </a:t>
            </a:r>
            <a:endParaRPr lang="en-CA" dirty="0" smtClean="0"/>
          </a:p>
          <a:p>
            <a:r>
              <a:rPr lang="en-CA" dirty="0" smtClean="0"/>
              <a:t>T</a:t>
            </a:r>
            <a:r>
              <a:rPr lang="en-US" dirty="0" smtClean="0"/>
              <a:t>he gap between supply and demand for truck drivers could reach as high as 33,000 by 2020 in Canada.</a:t>
            </a:r>
          </a:p>
          <a:p>
            <a:r>
              <a:rPr lang="en-US" dirty="0" smtClean="0"/>
              <a:t>It is estimated that the driver shortage will be felt worse in Atlantic  Canada due to an aging demographic.</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Women in Trucking</a:t>
            </a:r>
            <a:endParaRPr lang="en-US" sz="4000" dirty="0"/>
          </a:p>
        </p:txBody>
      </p:sp>
      <p:sp>
        <p:nvSpPr>
          <p:cNvPr id="3" name="Content Placeholder 2"/>
          <p:cNvSpPr>
            <a:spLocks noGrp="1"/>
          </p:cNvSpPr>
          <p:nvPr>
            <p:ph idx="1"/>
          </p:nvPr>
        </p:nvSpPr>
        <p:spPr>
          <a:xfrm>
            <a:off x="457200" y="1600200"/>
            <a:ext cx="7620000" cy="3777353"/>
          </a:xfrm>
        </p:spPr>
        <p:txBody>
          <a:bodyPr>
            <a:normAutofit/>
          </a:bodyPr>
          <a:lstStyle/>
          <a:p>
            <a:r>
              <a:rPr lang="en-US" sz="2400" b="1" dirty="0"/>
              <a:t>3%</a:t>
            </a:r>
            <a:r>
              <a:rPr lang="en-US" sz="2400" dirty="0"/>
              <a:t> of truck drivers</a:t>
            </a:r>
          </a:p>
          <a:p>
            <a:r>
              <a:rPr lang="en-US" sz="2400" b="1" dirty="0"/>
              <a:t>3%</a:t>
            </a:r>
            <a:r>
              <a:rPr lang="en-US" sz="2400" dirty="0"/>
              <a:t> of mechanics, transport trailer technicians, and cargo workers</a:t>
            </a:r>
          </a:p>
          <a:p>
            <a:r>
              <a:rPr lang="en-US" sz="2400" b="1" dirty="0"/>
              <a:t>11%</a:t>
            </a:r>
            <a:r>
              <a:rPr lang="en-US" sz="2400" dirty="0"/>
              <a:t> of managerial staff</a:t>
            </a:r>
          </a:p>
          <a:p>
            <a:r>
              <a:rPr lang="en-US" sz="2400" b="1" dirty="0"/>
              <a:t>25%</a:t>
            </a:r>
            <a:r>
              <a:rPr lang="en-US" sz="2400" dirty="0"/>
              <a:t> of freight claims and safety, and loss prevention specialists</a:t>
            </a:r>
          </a:p>
          <a:p>
            <a:r>
              <a:rPr lang="en-US" sz="2400" b="1" dirty="0"/>
              <a:t>18%</a:t>
            </a:r>
            <a:r>
              <a:rPr lang="en-US" sz="2400" dirty="0"/>
              <a:t> of dispatchers</a:t>
            </a:r>
          </a:p>
          <a:p>
            <a:r>
              <a:rPr lang="en-US" sz="2400" b="1" dirty="0"/>
              <a:t>13%</a:t>
            </a:r>
            <a:r>
              <a:rPr lang="en-US" sz="2400" dirty="0"/>
              <a:t> of parts technicians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Separating Fact from Fiction</a:t>
            </a:r>
            <a:endParaRPr lang="en-US" sz="4000" dirty="0"/>
          </a:p>
        </p:txBody>
      </p:sp>
      <p:sp>
        <p:nvSpPr>
          <p:cNvPr id="3" name="Content Placeholder 2"/>
          <p:cNvSpPr>
            <a:spLocks noGrp="1"/>
          </p:cNvSpPr>
          <p:nvPr>
            <p:ph idx="1"/>
          </p:nvPr>
        </p:nvSpPr>
        <p:spPr>
          <a:xfrm>
            <a:off x="457200" y="1685511"/>
            <a:ext cx="7620000" cy="550793"/>
          </a:xfrm>
        </p:spPr>
        <p:txBody>
          <a:bodyPr/>
          <a:lstStyle/>
          <a:p>
            <a:r>
              <a:rPr lang="en-US" dirty="0" smtClean="0"/>
              <a:t>Handout:  Myth or Reality Fact Sheet </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58" y="2529104"/>
            <a:ext cx="3217181" cy="1799792"/>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Technological Advancements</a:t>
            </a:r>
            <a:endParaRPr lang="en-US" sz="4000" dirty="0"/>
          </a:p>
        </p:txBody>
      </p:sp>
      <p:sp>
        <p:nvSpPr>
          <p:cNvPr id="3" name="Content Placeholder 2"/>
          <p:cNvSpPr>
            <a:spLocks noGrp="1"/>
          </p:cNvSpPr>
          <p:nvPr>
            <p:ph idx="1"/>
          </p:nvPr>
        </p:nvSpPr>
        <p:spPr>
          <a:xfrm>
            <a:off x="457200" y="1270000"/>
            <a:ext cx="7620000" cy="4107553"/>
          </a:xfrm>
        </p:spPr>
        <p:txBody>
          <a:bodyPr>
            <a:normAutofit/>
          </a:bodyPr>
          <a:lstStyle/>
          <a:p>
            <a:pPr marL="114300" indent="0">
              <a:buNone/>
            </a:pPr>
            <a:endParaRPr lang="en-US" sz="2800" dirty="0" smtClean="0"/>
          </a:p>
          <a:p>
            <a:pPr marL="114300" indent="0">
              <a:buNone/>
            </a:pPr>
            <a:r>
              <a:rPr lang="en-US" sz="2800" dirty="0" smtClean="0"/>
              <a:t>In the Office:</a:t>
            </a:r>
          </a:p>
          <a:p>
            <a:endParaRPr lang="en-US" dirty="0"/>
          </a:p>
          <a:p>
            <a:r>
              <a:rPr lang="en-US" dirty="0" smtClean="0"/>
              <a:t>Internet, computer databases and accessing work databases from home</a:t>
            </a:r>
          </a:p>
          <a:p>
            <a:r>
              <a:rPr lang="en-US" dirty="0" smtClean="0"/>
              <a:t>Computer satellite tracking and messaging capabilities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4353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Technological Advancements</a:t>
            </a:r>
            <a:endParaRPr lang="en-US" sz="4000" dirty="0"/>
          </a:p>
        </p:txBody>
      </p:sp>
      <p:sp>
        <p:nvSpPr>
          <p:cNvPr id="3" name="Content Placeholder 2"/>
          <p:cNvSpPr>
            <a:spLocks noGrp="1"/>
          </p:cNvSpPr>
          <p:nvPr>
            <p:ph idx="1"/>
          </p:nvPr>
        </p:nvSpPr>
        <p:spPr>
          <a:xfrm>
            <a:off x="457200" y="1270000"/>
            <a:ext cx="7620000" cy="4107553"/>
          </a:xfrm>
        </p:spPr>
        <p:txBody>
          <a:bodyPr>
            <a:normAutofit/>
          </a:bodyPr>
          <a:lstStyle/>
          <a:p>
            <a:pPr marL="114300" indent="0">
              <a:buNone/>
            </a:pPr>
            <a:endParaRPr lang="en-US" dirty="0" smtClean="0"/>
          </a:p>
          <a:p>
            <a:pPr marL="114300" indent="0">
              <a:buNone/>
            </a:pPr>
            <a:r>
              <a:rPr lang="en-US" sz="2800" dirty="0" smtClean="0"/>
              <a:t>In the Field: </a:t>
            </a:r>
          </a:p>
          <a:p>
            <a:r>
              <a:rPr lang="en-US" dirty="0" smtClean="0"/>
              <a:t>Technology that have made traditionally physically demanding tasks less demanding (Lifting devices, roll tarp systems, power steering, automatic transmissions, power brakes, </a:t>
            </a:r>
            <a:r>
              <a:rPr lang="en-US" dirty="0" err="1" smtClean="0"/>
              <a:t>etc</a:t>
            </a:r>
            <a:r>
              <a:rPr lang="en-US" dirty="0" smtClean="0"/>
              <a:t>)</a:t>
            </a:r>
          </a:p>
          <a:p>
            <a:r>
              <a:rPr lang="en-US" dirty="0" smtClean="0"/>
              <a:t>Camera systems</a:t>
            </a:r>
          </a:p>
          <a:p>
            <a:r>
              <a:rPr lang="en-US" dirty="0" smtClean="0"/>
              <a:t>Advanced GPS Systems and On-Board Recorders</a:t>
            </a:r>
          </a:p>
          <a:p>
            <a:r>
              <a:rPr lang="en-US" dirty="0" smtClean="0"/>
              <a:t>Self Driving Trucks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599724"/>
            <a:ext cx="2855559" cy="914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20" y="5619602"/>
            <a:ext cx="3121580" cy="914444"/>
          </a:xfrm>
          <a:prstGeom prst="rect">
            <a:avLst/>
          </a:prstGeom>
        </p:spPr>
      </p:pic>
    </p:spTree>
    <p:extLst>
      <p:ext uri="{BB962C8B-B14F-4D97-AF65-F5344CB8AC3E}">
        <p14:creationId xmlns:p14="http://schemas.microsoft.com/office/powerpoint/2010/main" val="3010925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488</TotalTime>
  <Words>1653</Words>
  <Application>Microsoft Office PowerPoint</Application>
  <PresentationFormat>On-screen Show (4:3)</PresentationFormat>
  <Paragraphs>167</Paragraphs>
  <Slides>15</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Adjacency</vt:lpstr>
      <vt:lpstr>The Trucking Industry</vt:lpstr>
      <vt:lpstr>Video</vt:lpstr>
      <vt:lpstr>The Importance of the  Trucking Industry</vt:lpstr>
      <vt:lpstr>Our Importance to the Canadian Economy</vt:lpstr>
      <vt:lpstr>Employment Opportunities</vt:lpstr>
      <vt:lpstr>Women in Trucking</vt:lpstr>
      <vt:lpstr>Separating Fact from Fiction</vt:lpstr>
      <vt:lpstr>Technological Advancements</vt:lpstr>
      <vt:lpstr>Technological Advancements</vt:lpstr>
      <vt:lpstr>Reducing our Carbon Footprint</vt:lpstr>
      <vt:lpstr>Giving back to our communities</vt:lpstr>
      <vt:lpstr>Careers available in Trucking</vt:lpstr>
      <vt:lpstr>Career Available in Tucking</vt:lpstr>
      <vt:lpstr>What can a Career in  Trucking offer you?</vt:lpstr>
      <vt:lpstr>Where to Go from Here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Trucking Industry</dc:title>
  <dc:creator>THRSC Atlantic</dc:creator>
  <cp:lastModifiedBy>Reid Business Services</cp:lastModifiedBy>
  <cp:revision>43</cp:revision>
  <dcterms:created xsi:type="dcterms:W3CDTF">2016-03-08T22:10:24Z</dcterms:created>
  <dcterms:modified xsi:type="dcterms:W3CDTF">2016-05-16T13:49:49Z</dcterms:modified>
</cp:coreProperties>
</file>