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266" r:id="rId3"/>
    <p:sldId id="265" r:id="rId4"/>
    <p:sldId id="263" r:id="rId5"/>
    <p:sldId id="268" r:id="rId6"/>
    <p:sldId id="269" r:id="rId7"/>
    <p:sldId id="270" r:id="rId8"/>
    <p:sldId id="271" r:id="rId9"/>
    <p:sldId id="275" r:id="rId10"/>
    <p:sldId id="276" r:id="rId11"/>
    <p:sldId id="27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038" autoAdjust="0"/>
  </p:normalViewPr>
  <p:slideViewPr>
    <p:cSldViewPr snapToGrid="0" snapToObjects="1">
      <p:cViewPr varScale="1">
        <p:scale>
          <a:sx n="61" d="100"/>
          <a:sy n="61" d="100"/>
        </p:scale>
        <p:origin x="16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E9714-5F88-E047-A52E-AB740B5566F5}" type="datetimeFigureOut">
              <a:rPr lang="en-US" smtClean="0"/>
              <a:t>5/31/2017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E5952-C9B3-E340-99AF-3FC48E891BCC}" type="slidenum">
              <a:rPr lang="en-US" smtClean="0"/>
              <a:t>‹#›</a:t>
            </a:fld>
            <a:endParaRPr lang="en-US"/>
          </a:p>
        </p:txBody>
      </p:sp>
    </p:spTree>
    <p:extLst>
      <p:ext uri="{BB962C8B-B14F-4D97-AF65-F5344CB8AC3E}">
        <p14:creationId xmlns:p14="http://schemas.microsoft.com/office/powerpoint/2010/main" val="1702514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hrsc.com/human-resources-immigration-strategy/integration-inclusion/#getting-read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1</a:t>
            </a:fld>
            <a:endParaRPr lang="en-US"/>
          </a:p>
        </p:txBody>
      </p:sp>
    </p:spTree>
    <p:extLst>
      <p:ext uri="{BB962C8B-B14F-4D97-AF65-F5344CB8AC3E}">
        <p14:creationId xmlns:p14="http://schemas.microsoft.com/office/powerpoint/2010/main" val="317826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Instructor’s Note:</a:t>
            </a:r>
          </a:p>
          <a:p>
            <a:endParaRPr lang="en-US" dirty="0" smtClean="0"/>
          </a:p>
          <a:p>
            <a:r>
              <a:rPr lang="en-US" b="1" dirty="0" smtClean="0"/>
              <a:t>MYTH</a:t>
            </a:r>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Despite the fact that you may currently have only Canadian born citizens at your workplace does not mean you do not already have cultural diversity. Culture is defined as a set of values, practices, traditions or beliefs a group shares, due to such things as age, religion or gender, race or ethnicity. Today’s workplaces in Atlantic Canada already have diversity and it is a widely held belief that it is this very diversity that contributes to a company’s success.</a:t>
            </a:r>
          </a:p>
          <a:p>
            <a:endParaRPr lang="en-US" b="1" dirty="0"/>
          </a:p>
        </p:txBody>
      </p:sp>
      <p:sp>
        <p:nvSpPr>
          <p:cNvPr id="4" name="Slide Number Placeholder 3"/>
          <p:cNvSpPr>
            <a:spLocks noGrp="1"/>
          </p:cNvSpPr>
          <p:nvPr>
            <p:ph type="sldNum" sz="quarter" idx="10"/>
          </p:nvPr>
        </p:nvSpPr>
        <p:spPr/>
        <p:txBody>
          <a:bodyPr/>
          <a:lstStyle/>
          <a:p>
            <a:fld id="{9F9E5952-C9B3-E340-99AF-3FC48E891BCC}" type="slidenum">
              <a:rPr lang="en-US" smtClean="0"/>
              <a:t>10</a:t>
            </a:fld>
            <a:endParaRPr lang="en-US"/>
          </a:p>
        </p:txBody>
      </p:sp>
    </p:spTree>
    <p:extLst>
      <p:ext uri="{BB962C8B-B14F-4D97-AF65-F5344CB8AC3E}">
        <p14:creationId xmlns:p14="http://schemas.microsoft.com/office/powerpoint/2010/main" val="49932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Instructor’s Note:</a:t>
            </a:r>
          </a:p>
          <a:p>
            <a:endParaRPr lang="en-US" dirty="0" smtClean="0"/>
          </a:p>
          <a:p>
            <a:r>
              <a:rPr lang="en-US" sz="1200" kern="1200" dirty="0" smtClean="0">
                <a:solidFill>
                  <a:schemeClr val="tx1"/>
                </a:solidFill>
                <a:latin typeface="+mn-lt"/>
                <a:ea typeface="+mn-ea"/>
                <a:cs typeface="+mn-cs"/>
              </a:rPr>
              <a:t>The key to ensuring that diversity contributes to the companies overall success is to ensure that your work culture is well defined and that all are treated with fairness and respect.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fact,</a:t>
            </a:r>
            <a:r>
              <a:rPr lang="en-US" sz="1200" kern="1200" baseline="0" dirty="0" smtClean="0">
                <a:solidFill>
                  <a:schemeClr val="tx1"/>
                </a:solidFill>
                <a:latin typeface="+mn-lt"/>
                <a:ea typeface="+mn-ea"/>
                <a:cs typeface="+mn-cs"/>
              </a:rPr>
              <a:t> the benefits of diversity are great and add to the bottom line.  </a:t>
            </a:r>
          </a:p>
          <a:p>
            <a:endParaRPr lang="en-US" sz="1200" kern="1200" baseline="0" dirty="0" smtClean="0">
              <a:solidFill>
                <a:schemeClr val="tx1"/>
              </a:solidFill>
              <a:latin typeface="+mn-lt"/>
              <a:ea typeface="+mn-ea"/>
              <a:cs typeface="+mn-cs"/>
            </a:endParaRPr>
          </a:p>
          <a:p>
            <a:r>
              <a:rPr lang="en-US" baseline="0" dirty="0" smtClean="0"/>
              <a:t>INCREASED PRODUCTIVITY:  </a:t>
            </a:r>
            <a:r>
              <a:rPr lang="en-US" sz="1200" kern="1200" dirty="0" smtClean="0">
                <a:solidFill>
                  <a:schemeClr val="tx1"/>
                </a:solidFill>
                <a:latin typeface="+mn-lt"/>
                <a:ea typeface="+mn-ea"/>
                <a:cs typeface="+mn-cs"/>
              </a:rPr>
              <a:t>When a company has a diverse workforce that includes those from other cultures and countries it can offer more solutions to customers because of new ideas and processes being</a:t>
            </a:r>
            <a:r>
              <a:rPr lang="en-US" sz="1200" kern="1200" baseline="0" dirty="0" smtClean="0">
                <a:solidFill>
                  <a:schemeClr val="tx1"/>
                </a:solidFill>
                <a:latin typeface="+mn-lt"/>
                <a:ea typeface="+mn-ea"/>
                <a:cs typeface="+mn-cs"/>
              </a:rPr>
              <a:t> brought forward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FOSTERS CREATIVITY:  When problem solving and looking for solutions an</a:t>
            </a:r>
            <a:r>
              <a:rPr lang="en-US" sz="1200" kern="1200" baseline="0" dirty="0" smtClean="0">
                <a:solidFill>
                  <a:schemeClr val="tx1"/>
                </a:solidFill>
                <a:latin typeface="+mn-lt"/>
                <a:ea typeface="+mn-ea"/>
                <a:cs typeface="+mn-cs"/>
              </a:rPr>
              <a:t> increase in diversity of perspectives can help find solutions that may be missed if everyone was the same and saw things the same way.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COMPETITIVE ADVANTAGE:</a:t>
            </a:r>
            <a:r>
              <a:rPr lang="en-US" sz="1200" kern="1200" baseline="0" dirty="0" smtClean="0">
                <a:solidFill>
                  <a:schemeClr val="tx1"/>
                </a:solidFill>
                <a:latin typeface="+mn-lt"/>
                <a:ea typeface="+mn-ea"/>
                <a:cs typeface="+mn-cs"/>
              </a:rPr>
              <a:t>  Trucking in Atlantic Canada is highly competitive.    With the rise of immigrants in Canada and the Canadian workforce, it is logically to conclude that the client for our transportation services will also be changing.  A trucking company that has a diverse team can better understand and service the the need of a diverse customer base.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POSITIVE REPUTATION:  A company that is inclusive and welcoming of diversity within their workforce is appealing to everyone.   The companies who treat their employees fairly and do not discriminate are ones which other companies want to form business relationships because they see them as honest and transparent.  </a:t>
            </a:r>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learn more about how to get your company ready and ensure a respectful workplace for all visit </a:t>
            </a:r>
            <a:r>
              <a:rPr lang="en-US" sz="1200" kern="1200" dirty="0" smtClean="0">
                <a:solidFill>
                  <a:schemeClr val="tx1"/>
                </a:solidFill>
                <a:latin typeface="+mn-lt"/>
                <a:ea typeface="+mn-ea"/>
                <a:cs typeface="+mn-cs"/>
                <a:hlinkClick r:id="rId3"/>
              </a:rPr>
              <a:t>Getting Ready on the THRSC Atlantic’s Human Resources Immigration Strategy: A Toolkit for Employers.</a:t>
            </a:r>
            <a:endParaRPr lang="en-US" dirty="0" smtClean="0"/>
          </a:p>
          <a:p>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11</a:t>
            </a:fld>
            <a:endParaRPr lang="en-US"/>
          </a:p>
        </p:txBody>
      </p:sp>
    </p:spTree>
    <p:extLst>
      <p:ext uri="{BB962C8B-B14F-4D97-AF65-F5344CB8AC3E}">
        <p14:creationId xmlns:p14="http://schemas.microsoft.com/office/powerpoint/2010/main" val="169162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At first glance, incorporating immigration into your hiring strategy</a:t>
            </a:r>
            <a:r>
              <a:rPr lang="en-US" baseline="0" dirty="0" smtClean="0"/>
              <a:t> may seem overwhelming.  Time, cost, regulations, policies, documentation, compliance audits plus the logistics and cost of hiring abroad are just a few of the things to consider.  However, it is not impossible.  May employers have found good third party recruiters and/or consultants to help them through the process for a reasonable fee, while others have chosen to do it in-house.  Whatever you/we choose, employers agree that considering immigration into a hiring strategy is a better alternative to trucks sitting and having to downsize because of lack of skilled personnel.</a:t>
            </a:r>
          </a:p>
          <a:p>
            <a:endParaRPr lang="en-US" baseline="0" dirty="0" smtClean="0"/>
          </a:p>
          <a:p>
            <a:r>
              <a:rPr lang="en-US" baseline="0" dirty="0" smtClean="0"/>
              <a:t>Despite the fact that the Canadian Government and local governments in Atlantic Canada have invested in immigration strategies in order to ensure population growth and economic stability, many employers are hesitate at first to consider immigration as a human resource strategy because of the uncertainty and challenges they assume it may bring.  </a:t>
            </a:r>
          </a:p>
          <a:p>
            <a:endParaRPr lang="en-US" baseline="0" dirty="0" smtClean="0"/>
          </a:p>
          <a:p>
            <a:r>
              <a:rPr lang="en-US" baseline="0" dirty="0" smtClean="0"/>
              <a:t>This presentation sets to dispel some of these myths and assist employers and its executive teams in making a more informed decision when considering immigration in its human resource strategy.  </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2</a:t>
            </a:fld>
            <a:endParaRPr lang="en-US"/>
          </a:p>
        </p:txBody>
      </p:sp>
    </p:spTree>
    <p:extLst>
      <p:ext uri="{BB962C8B-B14F-4D97-AF65-F5344CB8AC3E}">
        <p14:creationId xmlns:p14="http://schemas.microsoft.com/office/powerpoint/2010/main" val="300084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One of our first concerns will be that</a:t>
            </a:r>
            <a:r>
              <a:rPr lang="en-US" baseline="0" dirty="0" smtClean="0"/>
              <a:t> the employer may not have the resources to recruit foreign workers abroad or that the resources will prove to cumbersome or costly. </a:t>
            </a:r>
          </a:p>
          <a:p>
            <a:endParaRPr lang="en-US" baseline="0" dirty="0" smtClean="0"/>
          </a:p>
          <a:p>
            <a:r>
              <a:rPr lang="en-US" baseline="0" dirty="0" smtClean="0"/>
              <a:t>READ SLIDE and ASK – Fact or Myth?</a:t>
            </a:r>
          </a:p>
          <a:p>
            <a:endParaRPr lang="en-US" baseline="0" dirty="0" smtClean="0"/>
          </a:p>
          <a:p>
            <a:r>
              <a:rPr lang="en-US" baseline="0" dirty="0" smtClean="0"/>
              <a:t>Answer on next slide . . . </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3</a:t>
            </a:fld>
            <a:endParaRPr lang="en-US"/>
          </a:p>
        </p:txBody>
      </p:sp>
    </p:spTree>
    <p:extLst>
      <p:ext uri="{BB962C8B-B14F-4D97-AF65-F5344CB8AC3E}">
        <p14:creationId xmlns:p14="http://schemas.microsoft.com/office/powerpoint/2010/main" val="221226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b="1" dirty="0" smtClean="0"/>
          </a:p>
          <a:p>
            <a:r>
              <a:rPr lang="en-US" b="1" dirty="0" smtClean="0"/>
              <a:t>MYTH</a:t>
            </a:r>
          </a:p>
          <a:p>
            <a:endParaRPr lang="en-US" dirty="0" smtClean="0"/>
          </a:p>
          <a:p>
            <a:r>
              <a:rPr lang="en-US" dirty="0" smtClean="0"/>
              <a:t>This is simply not true. While</a:t>
            </a:r>
            <a:r>
              <a:rPr lang="en-US" baseline="0" dirty="0" smtClean="0"/>
              <a:t> there are extra cost associated with recruiting immigrant workers is proving for many employers to be a good investment in their people.  </a:t>
            </a:r>
          </a:p>
          <a:p>
            <a:endParaRPr lang="en-US" baseline="0" dirty="0" smtClean="0"/>
          </a:p>
          <a:p>
            <a:r>
              <a:rPr lang="en-US" baseline="0" dirty="0" smtClean="0"/>
              <a:t>In actual fact, the Government of Canada provides an abundance of information on their website regarding immigration programs and services with the goal to be as user friendly for both the employer and the potential foreign worker as possible.</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4</a:t>
            </a:fld>
            <a:endParaRPr lang="en-US"/>
          </a:p>
        </p:txBody>
      </p:sp>
    </p:spTree>
    <p:extLst>
      <p:ext uri="{BB962C8B-B14F-4D97-AF65-F5344CB8AC3E}">
        <p14:creationId xmlns:p14="http://schemas.microsoft.com/office/powerpoint/2010/main" val="412072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Besides Government websites, there are many</a:t>
            </a:r>
            <a:r>
              <a:rPr lang="en-US" baseline="0" dirty="0" smtClean="0"/>
              <a:t> resources in Atlantic Canada to hire immigrants.</a:t>
            </a:r>
          </a:p>
          <a:p>
            <a:endParaRPr lang="en-US" baseline="0" dirty="0" smtClean="0"/>
          </a:p>
          <a:p>
            <a:r>
              <a:rPr lang="en-US" baseline="0" dirty="0" smtClean="0"/>
              <a:t>Did you know that there are immigrant workers already in your community that may be looking for opportunities with employers?  </a:t>
            </a:r>
          </a:p>
          <a:p>
            <a:endParaRPr lang="en-US" baseline="0" dirty="0" smtClean="0"/>
          </a:p>
          <a:p>
            <a:r>
              <a:rPr lang="en-US" baseline="0" dirty="0" smtClean="0"/>
              <a:t>Local Settlement Agencies and Third Party Recruiters are just some of the resources and tools discussed in the THRSC Atlantic’s NEW Human Resource Immigration Strategy:  A Toolkit for Employers.  </a:t>
            </a:r>
          </a:p>
          <a:p>
            <a:endParaRPr lang="en-US" baseline="0" dirty="0" smtClean="0"/>
          </a:p>
          <a:p>
            <a:r>
              <a:rPr lang="en-US" baseline="0" dirty="0" smtClean="0"/>
              <a:t>This toolkit is designed specifically for Atlantic Canadian carriers.  It touches on all topics from Making the Case, Recruitment and Selection as well as Integration and Inclusion and provides up-to-date links regarding must dos and best practices when hiring immigrants.  </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5</a:t>
            </a:fld>
            <a:endParaRPr lang="en-US"/>
          </a:p>
        </p:txBody>
      </p:sp>
    </p:spTree>
    <p:extLst>
      <p:ext uri="{BB962C8B-B14F-4D97-AF65-F5344CB8AC3E}">
        <p14:creationId xmlns:p14="http://schemas.microsoft.com/office/powerpoint/2010/main" val="72528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READ SLIDE</a:t>
            </a:r>
          </a:p>
          <a:p>
            <a:endParaRPr lang="en-US" dirty="0" smtClean="0"/>
          </a:p>
          <a:p>
            <a:r>
              <a:rPr lang="en-US" dirty="0" smtClean="0"/>
              <a:t>In</a:t>
            </a:r>
            <a:r>
              <a:rPr lang="en-US" baseline="0" dirty="0" smtClean="0"/>
              <a:t> actual fact </a:t>
            </a:r>
            <a:r>
              <a:rPr lang="en-US" sz="1200" kern="1200" dirty="0" smtClean="0">
                <a:solidFill>
                  <a:schemeClr val="tx1"/>
                </a:solidFill>
                <a:latin typeface="+mn-lt"/>
                <a:ea typeface="+mn-ea"/>
                <a:cs typeface="+mn-cs"/>
              </a:rPr>
              <a:t>One of the biggest issues employers face when hiring internationally trained workers with experience outside of Canada is understanding how their education, certification and experience is relevant and transferable into the Atlantic Canadian trucking industry.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Ask QUESTION on SLIDE:  FACT or MYTH?</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6</a:t>
            </a:fld>
            <a:endParaRPr lang="en-US"/>
          </a:p>
        </p:txBody>
      </p:sp>
    </p:spTree>
    <p:extLst>
      <p:ext uri="{BB962C8B-B14F-4D97-AF65-F5344CB8AC3E}">
        <p14:creationId xmlns:p14="http://schemas.microsoft.com/office/powerpoint/2010/main" val="396743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Instructor’s Notes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MYTH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 it may seem daunting at first, there are several approaches an employer can take to ensure they understand foreign credentials and their relevance to the job being offered.</a:t>
            </a:r>
          </a:p>
          <a:p>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7</a:t>
            </a:fld>
            <a:endParaRPr lang="en-US"/>
          </a:p>
        </p:txBody>
      </p:sp>
    </p:spTree>
    <p:extLst>
      <p:ext uri="{BB962C8B-B14F-4D97-AF65-F5344CB8AC3E}">
        <p14:creationId xmlns:p14="http://schemas.microsoft.com/office/powerpoint/2010/main" val="315993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a:t>
            </a:r>
          </a:p>
          <a:p>
            <a:endParaRPr lang="en-US" dirty="0" smtClean="0"/>
          </a:p>
          <a:p>
            <a:r>
              <a:rPr lang="en-US" dirty="0" smtClean="0"/>
              <a:t>Depending</a:t>
            </a:r>
            <a:r>
              <a:rPr lang="en-US" baseline="0" dirty="0" smtClean="0"/>
              <a:t> on what occupation you are hiring, there are a number of things an employer can do to ensure the credentials they are receiving from foreign applicants are not only legitimate but relevant for the job in which the employer is looking to fill.</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employer can request an Educational Credential Assessment (ECA) from the internationally trained candidate. Canadian employers use this assessment to verify that an internationally trained worker’s degree, diploma, certificate (or other proof of credential required) is valid and equal to a Canadian one. In fact, depending on which program you use to hire a foreign worker, an ECA may be mandatory.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Interview</a:t>
            </a:r>
            <a:r>
              <a:rPr lang="en-US" baseline="0" dirty="0" smtClean="0"/>
              <a:t> Questions as well as Reference Checking Questions can be designed so that the employer can get clarity on specific competencies.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more information,  . . . Read the last point on the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8</a:t>
            </a:fld>
            <a:endParaRPr lang="en-US"/>
          </a:p>
        </p:txBody>
      </p:sp>
    </p:spTree>
    <p:extLst>
      <p:ext uri="{BB962C8B-B14F-4D97-AF65-F5344CB8AC3E}">
        <p14:creationId xmlns:p14="http://schemas.microsoft.com/office/powerpoint/2010/main" val="68009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Instructor’s Note:</a:t>
            </a:r>
          </a:p>
          <a:p>
            <a:endParaRPr lang="en-US" dirty="0" smtClean="0"/>
          </a:p>
          <a:p>
            <a:r>
              <a:rPr lang="en-US" dirty="0" smtClean="0"/>
              <a:t>Another</a:t>
            </a:r>
            <a:r>
              <a:rPr lang="en-US" baseline="0" dirty="0" smtClean="0"/>
              <a:t> concern employers may have is that hiring immigrant workers may cause conflict in their workplace.</a:t>
            </a:r>
          </a:p>
          <a:p>
            <a:endParaRPr lang="en-US" baseline="0" dirty="0" smtClean="0"/>
          </a:p>
          <a:p>
            <a:r>
              <a:rPr lang="en-US" baseline="0" dirty="0" smtClean="0"/>
              <a:t>Read Question: . . . </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9</a:t>
            </a:fld>
            <a:endParaRPr lang="en-US"/>
          </a:p>
        </p:txBody>
      </p:sp>
    </p:spTree>
    <p:extLst>
      <p:ext uri="{BB962C8B-B14F-4D97-AF65-F5344CB8AC3E}">
        <p14:creationId xmlns:p14="http://schemas.microsoft.com/office/powerpoint/2010/main" val="291498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7F2368B4-8A58-2941-AFDD-3D6991EB77D6}"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200171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F2368B4-8A58-2941-AFDD-3D6991EB77D6}"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120909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F2368B4-8A58-2941-AFDD-3D6991EB77D6}"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371513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F2368B4-8A58-2941-AFDD-3D6991EB77D6}"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182550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F2368B4-8A58-2941-AFDD-3D6991EB77D6}"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230493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7F2368B4-8A58-2941-AFDD-3D6991EB77D6}"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22834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F2368B4-8A58-2941-AFDD-3D6991EB77D6}"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413684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F2368B4-8A58-2941-AFDD-3D6991EB77D6}"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25333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368B4-8A58-2941-AFDD-3D6991EB77D6}"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185723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F2368B4-8A58-2941-AFDD-3D6991EB77D6}"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4805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F2368B4-8A58-2941-AFDD-3D6991EB77D6}"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C484E-7B81-1A43-A426-A2B71A5B86F0}" type="slidenum">
              <a:rPr lang="en-US" smtClean="0"/>
              <a:t>‹#›</a:t>
            </a:fld>
            <a:endParaRPr lang="en-US"/>
          </a:p>
        </p:txBody>
      </p:sp>
    </p:spTree>
    <p:extLst>
      <p:ext uri="{BB962C8B-B14F-4D97-AF65-F5344CB8AC3E}">
        <p14:creationId xmlns:p14="http://schemas.microsoft.com/office/powerpoint/2010/main" val="416595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368B4-8A58-2941-AFDD-3D6991EB77D6}" type="datetimeFigureOut">
              <a:rPr lang="en-US" smtClean="0"/>
              <a:t>5/31/2017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C484E-7B81-1A43-A426-A2B71A5B86F0}" type="slidenum">
              <a:rPr lang="en-US" smtClean="0"/>
              <a:t>‹#›</a:t>
            </a:fld>
            <a:endParaRPr lang="en-US"/>
          </a:p>
        </p:txBody>
      </p:sp>
    </p:spTree>
    <p:extLst>
      <p:ext uri="{BB962C8B-B14F-4D97-AF65-F5344CB8AC3E}">
        <p14:creationId xmlns:p14="http://schemas.microsoft.com/office/powerpoint/2010/main" val="1517184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thrsc.com/human-resources-immigration-strategy/recruitment-selec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thrsc.com/human-resources-immigration-strategy/recruitment-sele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ositphotos_54621669_origina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206"/>
            <a:ext cx="9144000" cy="6096000"/>
          </a:xfrm>
          <a:prstGeom prst="rect">
            <a:avLst/>
          </a:prstGeom>
        </p:spPr>
      </p:pic>
      <p:sp>
        <p:nvSpPr>
          <p:cNvPr id="3" name="Subtitle 2"/>
          <p:cNvSpPr>
            <a:spLocks noGrp="1"/>
          </p:cNvSpPr>
          <p:nvPr>
            <p:ph type="subTitle" idx="1"/>
          </p:nvPr>
        </p:nvSpPr>
        <p:spPr>
          <a:xfrm>
            <a:off x="3907748" y="3601124"/>
            <a:ext cx="5236252" cy="2333621"/>
          </a:xfrm>
        </p:spPr>
        <p:txBody>
          <a:bodyPr>
            <a:noAutofit/>
          </a:bodyPr>
          <a:lstStyle/>
          <a:p>
            <a:r>
              <a:rPr lang="en-US" sz="3600" b="1" dirty="0" smtClean="0">
                <a:solidFill>
                  <a:schemeClr val="bg1"/>
                </a:solidFill>
              </a:rPr>
              <a:t>Developing an Immigration Hiring Strategy:</a:t>
            </a:r>
          </a:p>
          <a:p>
            <a:r>
              <a:rPr lang="en-US" sz="3600" b="1" dirty="0" smtClean="0">
                <a:solidFill>
                  <a:schemeClr val="bg1"/>
                </a:solidFill>
              </a:rPr>
              <a:t>Sorting Fact from Fiction</a:t>
            </a:r>
            <a:endParaRPr lang="en-US" sz="3600" b="1"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875" y="5569345"/>
            <a:ext cx="2639000" cy="730800"/>
          </a:xfrm>
          <a:prstGeom prst="rect">
            <a:avLst/>
          </a:prstGeom>
        </p:spPr>
      </p:pic>
    </p:spTree>
    <p:extLst>
      <p:ext uri="{BB962C8B-B14F-4D97-AF65-F5344CB8AC3E}">
        <p14:creationId xmlns:p14="http://schemas.microsoft.com/office/powerpoint/2010/main" val="332324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th.jpg"/>
          <p:cNvPicPr>
            <a:picLocks noGrp="1" noChangeAspect="1"/>
          </p:cNvPicPr>
          <p:nvPr>
            <p:ph idx="1"/>
          </p:nvPr>
        </p:nvPicPr>
        <p:blipFill>
          <a:blip r:embed="rId3" cstate="print">
            <a:extLst>
              <a:ext uri="{28A0092B-C50C-407E-A947-70E740481C1C}">
                <a14:useLocalDpi xmlns:a14="http://schemas.microsoft.com/office/drawing/2010/main" val="0"/>
              </a:ext>
            </a:extLst>
          </a:blip>
          <a:srcRect t="22502" b="22502"/>
          <a:stretch>
            <a:fillRect/>
          </a:stretch>
        </p:blipFill>
        <p:spPr>
          <a:xfrm>
            <a:off x="457200" y="1159629"/>
            <a:ext cx="8229600" cy="4525963"/>
          </a:xfrm>
        </p:spPr>
      </p:pic>
    </p:spTree>
    <p:extLst>
      <p:ext uri="{BB962C8B-B14F-4D97-AF65-F5344CB8AC3E}">
        <p14:creationId xmlns:p14="http://schemas.microsoft.com/office/powerpoint/2010/main" val="2841284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in the Workplace</a:t>
            </a:r>
            <a:endParaRPr lang="en-US" dirty="0"/>
          </a:p>
        </p:txBody>
      </p:sp>
      <p:sp>
        <p:nvSpPr>
          <p:cNvPr id="3" name="Content Placeholder 2"/>
          <p:cNvSpPr>
            <a:spLocks noGrp="1"/>
          </p:cNvSpPr>
          <p:nvPr>
            <p:ph sz="half" idx="1"/>
          </p:nvPr>
        </p:nvSpPr>
        <p:spPr/>
        <p:txBody>
          <a:bodyPr>
            <a:normAutofit/>
          </a:bodyPr>
          <a:lstStyle/>
          <a:p>
            <a:pPr marL="0" indent="0">
              <a:buNone/>
            </a:pPr>
            <a:r>
              <a:rPr lang="en-US" sz="3600" b="1" dirty="0" smtClean="0"/>
              <a:t>Benefits</a:t>
            </a:r>
          </a:p>
          <a:p>
            <a:r>
              <a:rPr lang="en-US" sz="3200" dirty="0" smtClean="0"/>
              <a:t>Increases Productivity</a:t>
            </a:r>
          </a:p>
          <a:p>
            <a:r>
              <a:rPr lang="en-US" sz="3200" dirty="0" smtClean="0"/>
              <a:t>Fosters Creativity </a:t>
            </a:r>
          </a:p>
          <a:p>
            <a:r>
              <a:rPr lang="en-US" sz="3200" dirty="0" smtClean="0"/>
              <a:t>Competitive Advantage</a:t>
            </a:r>
          </a:p>
          <a:p>
            <a:r>
              <a:rPr lang="en-US" sz="3200" dirty="0" smtClean="0"/>
              <a:t>Positive Reputation</a:t>
            </a:r>
            <a:endParaRPr lang="en-US" sz="3200" dirty="0"/>
          </a:p>
        </p:txBody>
      </p:sp>
      <p:pic>
        <p:nvPicPr>
          <p:cNvPr id="5" name="Content Placeholder 4" descr="Depositphotos_139642986_original.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218857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Hiring Strategy</a:t>
            </a:r>
            <a:endParaRPr lang="en-US" dirty="0"/>
          </a:p>
        </p:txBody>
      </p:sp>
      <p:pic>
        <p:nvPicPr>
          <p:cNvPr id="5" name="Content Placeholder 4" descr="Depositphotos_33623265_original.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34051" b="-34051"/>
          <a:stretch>
            <a:fillRect/>
          </a:stretch>
        </p:blipFill>
        <p:spPr>
          <a:xfrm>
            <a:off x="4648200" y="2513449"/>
            <a:ext cx="4038600" cy="4525963"/>
          </a:xfrm>
        </p:spPr>
      </p:pic>
      <p:sp>
        <p:nvSpPr>
          <p:cNvPr id="6" name="Content Placeholder 2"/>
          <p:cNvSpPr>
            <a:spLocks noGrp="1"/>
          </p:cNvSpPr>
          <p:nvPr>
            <p:ph sz="half" idx="1"/>
          </p:nvPr>
        </p:nvSpPr>
        <p:spPr>
          <a:xfrm>
            <a:off x="457200" y="3187659"/>
            <a:ext cx="4038600" cy="2964421"/>
          </a:xfrm>
        </p:spPr>
        <p:txBody>
          <a:bodyPr>
            <a:normAutofit/>
          </a:bodyPr>
          <a:lstStyle/>
          <a:p>
            <a:r>
              <a:rPr lang="en-US" dirty="0" smtClean="0"/>
              <a:t>Time and Resources</a:t>
            </a:r>
          </a:p>
          <a:p>
            <a:r>
              <a:rPr lang="en-US" dirty="0"/>
              <a:t>Cost $$$$</a:t>
            </a:r>
          </a:p>
          <a:p>
            <a:r>
              <a:rPr lang="en-US" dirty="0" smtClean="0"/>
              <a:t>Logistics of Recruitment &amp; Selection</a:t>
            </a:r>
          </a:p>
          <a:p>
            <a:r>
              <a:rPr lang="en-US" dirty="0" smtClean="0"/>
              <a:t>Possible Conflict in the Workplace</a:t>
            </a:r>
          </a:p>
          <a:p>
            <a:endParaRPr lang="en-US" dirty="0" smtClean="0"/>
          </a:p>
        </p:txBody>
      </p:sp>
      <p:sp>
        <p:nvSpPr>
          <p:cNvPr id="7" name="Content Placeholder 2"/>
          <p:cNvSpPr txBox="1">
            <a:spLocks/>
          </p:cNvSpPr>
          <p:nvPr/>
        </p:nvSpPr>
        <p:spPr>
          <a:xfrm>
            <a:off x="457200" y="1784709"/>
            <a:ext cx="8229600" cy="14029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3200" dirty="0" smtClean="0"/>
              <a:t>At first glance, hiring immigrants may seem overwhelming because of the following factors:</a:t>
            </a:r>
            <a:endParaRPr lang="en-US" sz="3200" dirty="0"/>
          </a:p>
        </p:txBody>
      </p:sp>
    </p:spTree>
    <p:extLst>
      <p:ext uri="{BB962C8B-B14F-4D97-AF65-F5344CB8AC3E}">
        <p14:creationId xmlns:p14="http://schemas.microsoft.com/office/powerpoint/2010/main" val="1914493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6_038_jamie-copy-2.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896" r="10356"/>
          <a:stretch/>
        </p:blipFill>
        <p:spPr>
          <a:xfrm>
            <a:off x="5443629" y="3342924"/>
            <a:ext cx="3700371" cy="3515076"/>
          </a:xfrm>
        </p:spPr>
      </p:pic>
      <p:sp>
        <p:nvSpPr>
          <p:cNvPr id="6" name="Content Placeholder 5"/>
          <p:cNvSpPr>
            <a:spLocks noGrp="1"/>
          </p:cNvSpPr>
          <p:nvPr>
            <p:ph sz="half" idx="1"/>
          </p:nvPr>
        </p:nvSpPr>
        <p:spPr>
          <a:xfrm>
            <a:off x="233299" y="570151"/>
            <a:ext cx="4268982" cy="4525963"/>
          </a:xfrm>
          <a:prstGeom prst="cloudCallout">
            <a:avLst>
              <a:gd name="adj1" fmla="val 82412"/>
              <a:gd name="adj2" fmla="val 45716"/>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800" dirty="0" smtClean="0"/>
              <a:t>We do not have the tools or resources to recruit immigrants abroad.</a:t>
            </a:r>
            <a:endParaRPr lang="en-US" sz="2800" dirty="0"/>
          </a:p>
        </p:txBody>
      </p:sp>
      <p:pic>
        <p:nvPicPr>
          <p:cNvPr id="9" name="Picture 8" descr="Depositphotos_41162919_origin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0942" y="217699"/>
            <a:ext cx="4166967" cy="3125225"/>
          </a:xfrm>
          <a:prstGeom prst="rect">
            <a:avLst/>
          </a:prstGeom>
        </p:spPr>
      </p:pic>
    </p:spTree>
    <p:extLst>
      <p:ext uri="{BB962C8B-B14F-4D97-AF65-F5344CB8AC3E}">
        <p14:creationId xmlns:p14="http://schemas.microsoft.com/office/powerpoint/2010/main" val="328935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th.jpg"/>
          <p:cNvPicPr>
            <a:picLocks noGrp="1" noChangeAspect="1"/>
          </p:cNvPicPr>
          <p:nvPr>
            <p:ph idx="1"/>
          </p:nvPr>
        </p:nvPicPr>
        <p:blipFill>
          <a:blip r:embed="rId3" cstate="print">
            <a:extLst>
              <a:ext uri="{28A0092B-C50C-407E-A947-70E740481C1C}">
                <a14:useLocalDpi xmlns:a14="http://schemas.microsoft.com/office/drawing/2010/main" val="0"/>
              </a:ext>
            </a:extLst>
          </a:blip>
          <a:srcRect t="22502" b="22502"/>
          <a:stretch>
            <a:fillRect/>
          </a:stretch>
        </p:blipFill>
        <p:spPr>
          <a:xfrm>
            <a:off x="457200" y="1159629"/>
            <a:ext cx="8229600" cy="4525963"/>
          </a:xfrm>
        </p:spPr>
      </p:pic>
    </p:spTree>
    <p:extLst>
      <p:ext uri="{BB962C8B-B14F-4D97-AF65-F5344CB8AC3E}">
        <p14:creationId xmlns:p14="http://schemas.microsoft.com/office/powerpoint/2010/main" val="370128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Hiring Immigrants:  </a:t>
            </a:r>
            <a:br>
              <a:rPr lang="en-US" dirty="0" smtClean="0"/>
            </a:br>
            <a:r>
              <a:rPr lang="en-US" dirty="0" smtClean="0"/>
              <a:t>Resources &amp; Tools Available</a:t>
            </a:r>
            <a:endParaRPr lang="en-US" dirty="0"/>
          </a:p>
        </p:txBody>
      </p:sp>
      <p:sp>
        <p:nvSpPr>
          <p:cNvPr id="3" name="Content Placeholder 2"/>
          <p:cNvSpPr>
            <a:spLocks noGrp="1"/>
          </p:cNvSpPr>
          <p:nvPr>
            <p:ph sz="half" idx="1"/>
          </p:nvPr>
        </p:nvSpPr>
        <p:spPr>
          <a:xfrm>
            <a:off x="457200" y="1814114"/>
            <a:ext cx="4260611" cy="2202853"/>
          </a:xfrm>
        </p:spPr>
        <p:txBody>
          <a:bodyPr>
            <a:normAutofit fontScale="92500" lnSpcReduction="20000"/>
          </a:bodyPr>
          <a:lstStyle/>
          <a:p>
            <a:r>
              <a:rPr lang="en-US" sz="3200" dirty="0" smtClean="0"/>
              <a:t>Local Settlement Agencies</a:t>
            </a:r>
          </a:p>
          <a:p>
            <a:r>
              <a:rPr lang="en-US" sz="3200" dirty="0" smtClean="0"/>
              <a:t>Third Party Representatives or Recruiters</a:t>
            </a:r>
          </a:p>
          <a:p>
            <a:endParaRPr lang="en-US" dirty="0"/>
          </a:p>
        </p:txBody>
      </p:sp>
      <p:pic>
        <p:nvPicPr>
          <p:cNvPr id="5" name="Content Placeholder 4" descr="Red toolbox, 10eps.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9742" r="9742"/>
          <a:stretch>
            <a:fillRect/>
          </a:stretch>
        </p:blipFill>
        <p:spPr>
          <a:xfrm>
            <a:off x="5495473" y="1600201"/>
            <a:ext cx="2517353" cy="2821138"/>
          </a:xfrm>
        </p:spPr>
      </p:pic>
      <p:sp>
        <p:nvSpPr>
          <p:cNvPr id="6" name="Content Placeholder 2"/>
          <p:cNvSpPr txBox="1">
            <a:spLocks/>
          </p:cNvSpPr>
          <p:nvPr/>
        </p:nvSpPr>
        <p:spPr>
          <a:xfrm>
            <a:off x="457201" y="4016967"/>
            <a:ext cx="8229598" cy="259159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3200" dirty="0" smtClean="0"/>
              <a:t>For more information visit Recruitment and Selection on the THRSC Atlantic’s </a:t>
            </a:r>
            <a:r>
              <a:rPr lang="en-US" sz="3200" i="1" dirty="0" smtClean="0">
                <a:solidFill>
                  <a:srgbClr val="FF0000"/>
                </a:solidFill>
              </a:rPr>
              <a:t>Human Resources Immigration Strategy: A Toolkit for Employers </a:t>
            </a:r>
            <a:r>
              <a:rPr lang="en-US" sz="3200" dirty="0"/>
              <a:t>at </a:t>
            </a:r>
            <a:r>
              <a:rPr lang="en-US" sz="3200" dirty="0">
                <a:hlinkClick r:id="rId4"/>
              </a:rPr>
              <a:t>http://thrsc.com/human-resources-immigration-strategy/recruitment-selection</a:t>
            </a:r>
            <a:r>
              <a:rPr lang="en-US" sz="3200" dirty="0" smtClean="0">
                <a:hlinkClick r:id="rId4"/>
              </a:rPr>
              <a:t>/</a:t>
            </a:r>
            <a:r>
              <a:rPr lang="en-US" sz="3200" dirty="0" smtClean="0"/>
              <a:t> </a:t>
            </a:r>
          </a:p>
        </p:txBody>
      </p:sp>
    </p:spTree>
    <p:extLst>
      <p:ext uri="{BB962C8B-B14F-4D97-AF65-F5344CB8AC3E}">
        <p14:creationId xmlns:p14="http://schemas.microsoft.com/office/powerpoint/2010/main" val="151392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629" y="0"/>
            <a:ext cx="4457232" cy="3342924"/>
          </a:xfrm>
          <a:prstGeom prst="rect">
            <a:avLst/>
          </a:prstGeom>
        </p:spPr>
      </p:pic>
      <p:pic>
        <p:nvPicPr>
          <p:cNvPr id="5" name="Content Placeholder 4" descr="106_038_jamie-copy-2.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896" r="10356"/>
          <a:stretch/>
        </p:blipFill>
        <p:spPr>
          <a:xfrm>
            <a:off x="5443629" y="3342924"/>
            <a:ext cx="3700371" cy="3515076"/>
          </a:xfrm>
        </p:spPr>
      </p:pic>
      <p:sp>
        <p:nvSpPr>
          <p:cNvPr id="6" name="Content Placeholder 5"/>
          <p:cNvSpPr>
            <a:spLocks noGrp="1"/>
          </p:cNvSpPr>
          <p:nvPr>
            <p:ph sz="half" idx="1"/>
          </p:nvPr>
        </p:nvSpPr>
        <p:spPr>
          <a:xfrm>
            <a:off x="233299" y="570151"/>
            <a:ext cx="4268982" cy="4525963"/>
          </a:xfrm>
          <a:prstGeom prst="cloudCallout">
            <a:avLst>
              <a:gd name="adj1" fmla="val 82412"/>
              <a:gd name="adj2" fmla="val 45716"/>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en-US" sz="3200" dirty="0" smtClean="0"/>
              <a:t>Our company has no way to evaluate foreign credentials.</a:t>
            </a:r>
            <a:endParaRPr lang="en-US" sz="3200" dirty="0"/>
          </a:p>
        </p:txBody>
      </p:sp>
    </p:spTree>
    <p:extLst>
      <p:ext uri="{BB962C8B-B14F-4D97-AF65-F5344CB8AC3E}">
        <p14:creationId xmlns:p14="http://schemas.microsoft.com/office/powerpoint/2010/main" val="568552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th.jpg"/>
          <p:cNvPicPr>
            <a:picLocks noGrp="1" noChangeAspect="1"/>
          </p:cNvPicPr>
          <p:nvPr>
            <p:ph idx="1"/>
          </p:nvPr>
        </p:nvPicPr>
        <p:blipFill>
          <a:blip r:embed="rId3" cstate="print">
            <a:extLst>
              <a:ext uri="{28A0092B-C50C-407E-A947-70E740481C1C}">
                <a14:useLocalDpi xmlns:a14="http://schemas.microsoft.com/office/drawing/2010/main" val="0"/>
              </a:ext>
            </a:extLst>
          </a:blip>
          <a:srcRect t="22502" b="22502"/>
          <a:stretch>
            <a:fillRect/>
          </a:stretch>
        </p:blipFill>
        <p:spPr>
          <a:xfrm>
            <a:off x="457200" y="1159629"/>
            <a:ext cx="8229600" cy="4525963"/>
          </a:xfrm>
        </p:spPr>
      </p:pic>
    </p:spTree>
    <p:extLst>
      <p:ext uri="{BB962C8B-B14F-4D97-AF65-F5344CB8AC3E}">
        <p14:creationId xmlns:p14="http://schemas.microsoft.com/office/powerpoint/2010/main" val="3030043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ositphotos_123717298_origina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8876" y="1417639"/>
            <a:ext cx="3492995" cy="2934116"/>
          </a:xfrm>
          <a:prstGeom prst="rect">
            <a:avLst/>
          </a:prstGeom>
        </p:spPr>
      </p:pic>
      <p:sp>
        <p:nvSpPr>
          <p:cNvPr id="2" name="Title 1"/>
          <p:cNvSpPr>
            <a:spLocks noGrp="1"/>
          </p:cNvSpPr>
          <p:nvPr>
            <p:ph type="title"/>
          </p:nvPr>
        </p:nvSpPr>
        <p:spPr/>
        <p:txBody>
          <a:bodyPr/>
          <a:lstStyle/>
          <a:p>
            <a:r>
              <a:rPr lang="en-US" dirty="0" smtClean="0"/>
              <a:t>Checking Foreign Credentials</a:t>
            </a:r>
            <a:endParaRPr lang="en-US" dirty="0"/>
          </a:p>
        </p:txBody>
      </p:sp>
      <p:sp>
        <p:nvSpPr>
          <p:cNvPr id="3" name="Content Placeholder 2"/>
          <p:cNvSpPr>
            <a:spLocks noGrp="1"/>
          </p:cNvSpPr>
          <p:nvPr>
            <p:ph idx="1"/>
          </p:nvPr>
        </p:nvSpPr>
        <p:spPr>
          <a:xfrm>
            <a:off x="457199" y="4042884"/>
            <a:ext cx="7863776" cy="2436096"/>
          </a:xfrm>
        </p:spPr>
        <p:txBody>
          <a:bodyPr>
            <a:normAutofit fontScale="92500"/>
          </a:bodyPr>
          <a:lstStyle/>
          <a:p>
            <a:r>
              <a:rPr lang="en-US" dirty="0" smtClean="0"/>
              <a:t>For more information and tips check out at </a:t>
            </a:r>
            <a:r>
              <a:rPr lang="en-US" b="1" i="1" dirty="0" smtClean="0">
                <a:solidFill>
                  <a:srgbClr val="FF0000"/>
                </a:solidFill>
              </a:rPr>
              <a:t>Verifying Foreign Credentials </a:t>
            </a:r>
            <a:r>
              <a:rPr lang="en-US" dirty="0" smtClean="0"/>
              <a:t>on the THRSC Atlantic’s Toolkit </a:t>
            </a:r>
            <a:r>
              <a:rPr lang="en-US" dirty="0"/>
              <a:t>for Employers at </a:t>
            </a:r>
            <a:r>
              <a:rPr lang="en-US" dirty="0">
                <a:hlinkClick r:id="rId4"/>
              </a:rPr>
              <a:t>http://thrsc.com/human-resources-immigration-strategy/recruitment-selection</a:t>
            </a:r>
            <a:r>
              <a:rPr lang="en-US" dirty="0" smtClean="0">
                <a:hlinkClick r:id="rId4"/>
              </a:rPr>
              <a:t>/</a:t>
            </a:r>
            <a:r>
              <a:rPr lang="en-US" dirty="0" smtClean="0"/>
              <a:t> </a:t>
            </a:r>
          </a:p>
          <a:p>
            <a:endParaRPr lang="en-US" dirty="0" smtClean="0"/>
          </a:p>
          <a:p>
            <a:endParaRPr lang="en-US" dirty="0"/>
          </a:p>
        </p:txBody>
      </p:sp>
      <p:sp>
        <p:nvSpPr>
          <p:cNvPr id="5" name="Content Placeholder 2"/>
          <p:cNvSpPr txBox="1">
            <a:spLocks/>
          </p:cNvSpPr>
          <p:nvPr/>
        </p:nvSpPr>
        <p:spPr>
          <a:xfrm>
            <a:off x="457201" y="1417638"/>
            <a:ext cx="4571675" cy="262524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Request an Educational Credential Assessment (ECA)</a:t>
            </a:r>
          </a:p>
          <a:p>
            <a:r>
              <a:rPr lang="en-US" dirty="0" smtClean="0"/>
              <a:t>Use the Interview and Reference Checking</a:t>
            </a:r>
          </a:p>
          <a:p>
            <a:pPr marL="0" indent="0">
              <a:buNone/>
            </a:pPr>
            <a:endParaRPr lang="en-US" dirty="0" smtClean="0"/>
          </a:p>
          <a:p>
            <a:endParaRPr lang="en-US" dirty="0"/>
          </a:p>
        </p:txBody>
      </p:sp>
    </p:spTree>
    <p:extLst>
      <p:ext uri="{BB962C8B-B14F-4D97-AF65-F5344CB8AC3E}">
        <p14:creationId xmlns:p14="http://schemas.microsoft.com/office/powerpoint/2010/main" val="277557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395" y="1"/>
            <a:ext cx="3524565" cy="2643424"/>
          </a:xfrm>
          <a:prstGeom prst="rect">
            <a:avLst/>
          </a:prstGeom>
        </p:spPr>
      </p:pic>
      <p:pic>
        <p:nvPicPr>
          <p:cNvPr id="5" name="Content Placeholder 4" descr="106_038_jamie-copy-2.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739" r="10355"/>
          <a:stretch/>
        </p:blipFill>
        <p:spPr>
          <a:xfrm>
            <a:off x="5489395" y="3342924"/>
            <a:ext cx="3654605" cy="3515076"/>
          </a:xfrm>
        </p:spPr>
      </p:pic>
      <p:sp>
        <p:nvSpPr>
          <p:cNvPr id="6" name="Content Placeholder 5"/>
          <p:cNvSpPr>
            <a:spLocks noGrp="1"/>
          </p:cNvSpPr>
          <p:nvPr>
            <p:ph sz="half" idx="1"/>
          </p:nvPr>
        </p:nvSpPr>
        <p:spPr>
          <a:xfrm>
            <a:off x="233298" y="570151"/>
            <a:ext cx="5080719" cy="4525963"/>
          </a:xfrm>
          <a:prstGeom prst="cloudCallout">
            <a:avLst>
              <a:gd name="adj1" fmla="val 71698"/>
              <a:gd name="adj2" fmla="val 25102"/>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en-US" sz="3200" dirty="0" smtClean="0"/>
              <a:t>Too much cultural diversity will cause conflict among our workforce. </a:t>
            </a:r>
            <a:endParaRPr lang="en-US" sz="3200" dirty="0"/>
          </a:p>
        </p:txBody>
      </p:sp>
    </p:spTree>
    <p:extLst>
      <p:ext uri="{BB962C8B-B14F-4D97-AF65-F5344CB8AC3E}">
        <p14:creationId xmlns:p14="http://schemas.microsoft.com/office/powerpoint/2010/main" val="327573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1003</TotalTime>
  <Words>1248</Words>
  <Application>Microsoft Office PowerPoint</Application>
  <PresentationFormat>On-screen Show (4:3)</PresentationFormat>
  <Paragraphs>115</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Immigration Hiring Strategy</vt:lpstr>
      <vt:lpstr>PowerPoint Presentation</vt:lpstr>
      <vt:lpstr>PowerPoint Presentation</vt:lpstr>
      <vt:lpstr>Hiring Immigrants:   Resources &amp; Tools Available</vt:lpstr>
      <vt:lpstr>PowerPoint Presentation</vt:lpstr>
      <vt:lpstr>PowerPoint Presentation</vt:lpstr>
      <vt:lpstr>Checking Foreign Credentials</vt:lpstr>
      <vt:lpstr>PowerPoint Presentation</vt:lpstr>
      <vt:lpstr>PowerPoint Presentation</vt:lpstr>
      <vt:lpstr>Diversity in the Workplace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 Busters</dc:title>
  <dc:creator>Gay White</dc:creator>
  <cp:lastModifiedBy>Reid Business Services</cp:lastModifiedBy>
  <cp:revision>26</cp:revision>
  <dcterms:created xsi:type="dcterms:W3CDTF">2017-05-16T19:56:24Z</dcterms:created>
  <dcterms:modified xsi:type="dcterms:W3CDTF">2017-05-31T18:50:05Z</dcterms:modified>
</cp:coreProperties>
</file>