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13" autoAdjust="0"/>
  </p:normalViewPr>
  <p:slideViewPr>
    <p:cSldViewPr snapToGrid="0" snapToObjects="1">
      <p:cViewPr varScale="1">
        <p:scale>
          <a:sx n="70" d="100"/>
          <a:sy n="70" d="100"/>
        </p:scale>
        <p:origin x="14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6997C-9A6C-B64A-BF80-660BA9F8661E}" type="datetimeFigureOut">
              <a:rPr lang="en-US" smtClean="0"/>
              <a:t>5/31/2017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159FEC-638E-B045-96A7-EAE7D1574F4E}" type="slidenum">
              <a:rPr lang="en-US" smtClean="0"/>
              <a:t>‹#›</a:t>
            </a:fld>
            <a:endParaRPr lang="en-US"/>
          </a:p>
        </p:txBody>
      </p:sp>
    </p:spTree>
    <p:extLst>
      <p:ext uri="{BB962C8B-B14F-4D97-AF65-F5344CB8AC3E}">
        <p14:creationId xmlns:p14="http://schemas.microsoft.com/office/powerpoint/2010/main" val="22929008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dirty="0" smtClean="0"/>
          </a:p>
          <a:p>
            <a:r>
              <a:rPr lang="en-US" dirty="0" smtClean="0"/>
              <a:t>This presentation Is</a:t>
            </a:r>
            <a:r>
              <a:rPr lang="en-US" baseline="0" dirty="0" smtClean="0"/>
              <a:t> designed for employers to use as information regarding the facts about immigrant workers in Canada and its impact on the current Canadian workforce.</a:t>
            </a:r>
          </a:p>
          <a:p>
            <a:endParaRPr lang="en-US" baseline="0" dirty="0" smtClean="0"/>
          </a:p>
          <a:p>
            <a:r>
              <a:rPr lang="en-US" baseline="0" dirty="0" smtClean="0"/>
              <a:t>It’s focus is separating facts from popular myths.</a:t>
            </a:r>
            <a:endParaRPr lang="en-US" dirty="0"/>
          </a:p>
        </p:txBody>
      </p:sp>
      <p:sp>
        <p:nvSpPr>
          <p:cNvPr id="4" name="Slide Number Placeholder 3"/>
          <p:cNvSpPr>
            <a:spLocks noGrp="1"/>
          </p:cNvSpPr>
          <p:nvPr>
            <p:ph type="sldNum" sz="quarter" idx="10"/>
          </p:nvPr>
        </p:nvSpPr>
        <p:spPr/>
        <p:txBody>
          <a:bodyPr/>
          <a:lstStyle/>
          <a:p>
            <a:fld id="{A9159FEC-638E-B045-96A7-EAE7D1574F4E}" type="slidenum">
              <a:rPr lang="en-US" smtClean="0"/>
              <a:t>1</a:t>
            </a:fld>
            <a:endParaRPr lang="en-US"/>
          </a:p>
        </p:txBody>
      </p:sp>
    </p:spTree>
    <p:extLst>
      <p:ext uri="{BB962C8B-B14F-4D97-AF65-F5344CB8AC3E}">
        <p14:creationId xmlns:p14="http://schemas.microsoft.com/office/powerpoint/2010/main" val="3356463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Temporary foreign workers and permanent residents are subject to the same tax deductions and pay the same taxes as their Canadian-born counter-parts but cannot access many of the same services based on their status.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more information:  http://</a:t>
            </a:r>
            <a:r>
              <a:rPr lang="en-US" sz="1200" kern="1200" dirty="0" err="1" smtClean="0">
                <a:solidFill>
                  <a:schemeClr val="tx1"/>
                </a:solidFill>
                <a:latin typeface="+mn-lt"/>
                <a:ea typeface="+mn-ea"/>
                <a:cs typeface="+mn-cs"/>
              </a:rPr>
              <a:t>www.cra-arc.gc.ca</a:t>
            </a:r>
            <a:r>
              <a:rPr lang="en-US" sz="1200" kern="1200" dirty="0" smtClean="0">
                <a:solidFill>
                  <a:schemeClr val="tx1"/>
                </a:solidFill>
                <a:latin typeface="+mn-lt"/>
                <a:ea typeface="+mn-ea"/>
                <a:cs typeface="+mn-cs"/>
              </a:rPr>
              <a:t>/newcomers/</a:t>
            </a:r>
            <a:endParaRPr lang="en-US" dirty="0"/>
          </a:p>
        </p:txBody>
      </p:sp>
      <p:sp>
        <p:nvSpPr>
          <p:cNvPr id="4" name="Slide Number Placeholder 3"/>
          <p:cNvSpPr>
            <a:spLocks noGrp="1"/>
          </p:cNvSpPr>
          <p:nvPr>
            <p:ph type="sldNum" sz="quarter" idx="10"/>
          </p:nvPr>
        </p:nvSpPr>
        <p:spPr/>
        <p:txBody>
          <a:bodyPr/>
          <a:lstStyle/>
          <a:p>
            <a:fld id="{A9159FEC-638E-B045-96A7-EAE7D1574F4E}" type="slidenum">
              <a:rPr lang="en-US" smtClean="0"/>
              <a:t>10</a:t>
            </a:fld>
            <a:endParaRPr lang="en-US"/>
          </a:p>
        </p:txBody>
      </p:sp>
    </p:spTree>
    <p:extLst>
      <p:ext uri="{BB962C8B-B14F-4D97-AF65-F5344CB8AC3E}">
        <p14:creationId xmlns:p14="http://schemas.microsoft.com/office/powerpoint/2010/main" val="266326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dirty="0" smtClean="0"/>
          </a:p>
          <a:p>
            <a:r>
              <a:rPr lang="en-US" dirty="0" smtClean="0"/>
              <a:t>Here is one common belief that</a:t>
            </a:r>
            <a:r>
              <a:rPr lang="en-US" baseline="0" dirty="0" smtClean="0"/>
              <a:t> exists within the Canadian workforce.</a:t>
            </a:r>
          </a:p>
          <a:p>
            <a:endParaRPr lang="en-US" baseline="0" dirty="0" smtClean="0"/>
          </a:p>
          <a:p>
            <a:r>
              <a:rPr lang="en-US" baseline="0" dirty="0" smtClean="0"/>
              <a:t>Read Slide.  Ask students for a response.  </a:t>
            </a:r>
            <a:endParaRPr lang="en-US" dirty="0"/>
          </a:p>
        </p:txBody>
      </p:sp>
      <p:sp>
        <p:nvSpPr>
          <p:cNvPr id="4" name="Slide Number Placeholder 3"/>
          <p:cNvSpPr>
            <a:spLocks noGrp="1"/>
          </p:cNvSpPr>
          <p:nvPr>
            <p:ph type="sldNum" sz="quarter" idx="10"/>
          </p:nvPr>
        </p:nvSpPr>
        <p:spPr/>
        <p:txBody>
          <a:bodyPr/>
          <a:lstStyle/>
          <a:p>
            <a:fld id="{A9159FEC-638E-B045-96A7-EAE7D1574F4E}" type="slidenum">
              <a:rPr lang="en-US" smtClean="0"/>
              <a:t>2</a:t>
            </a:fld>
            <a:endParaRPr lang="en-US"/>
          </a:p>
        </p:txBody>
      </p:sp>
    </p:spTree>
    <p:extLst>
      <p:ext uri="{BB962C8B-B14F-4D97-AF65-F5344CB8AC3E}">
        <p14:creationId xmlns:p14="http://schemas.microsoft.com/office/powerpoint/2010/main" val="274638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b="1" dirty="0" smtClean="0"/>
          </a:p>
          <a:p>
            <a:r>
              <a:rPr lang="en-US" b="1" dirty="0" smtClean="0"/>
              <a:t>MYTH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a fact that there are more professional truck driver jobs then there are professional truck drivers in Canada to fill the positions.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specific data, please see </a:t>
            </a:r>
            <a:r>
              <a:rPr lang="en-US" i="1" dirty="0" smtClean="0">
                <a:solidFill>
                  <a:schemeClr val="accent1"/>
                </a:solidFill>
              </a:rPr>
              <a:t>Trucking in Canada </a:t>
            </a:r>
            <a:r>
              <a:rPr lang="en-US" dirty="0" smtClean="0"/>
              <a:t>under </a:t>
            </a:r>
            <a:r>
              <a:rPr lang="en-US" u="sng" dirty="0" smtClean="0"/>
              <a:t>Making the Case </a:t>
            </a:r>
            <a:r>
              <a:rPr lang="en-US" dirty="0" smtClean="0"/>
              <a:t>on the </a:t>
            </a:r>
            <a:r>
              <a:rPr lang="en-US" i="1" dirty="0" smtClean="0"/>
              <a:t>THRSC Atlantic’s Human Resources Immigration Strategy: A Toolkit for Employers </a:t>
            </a:r>
            <a:r>
              <a:rPr lang="en-US" i="0" dirty="0" smtClean="0"/>
              <a:t>at</a:t>
            </a:r>
            <a:r>
              <a:rPr lang="en-US" dirty="0" smtClean="0"/>
              <a:t> http://</a:t>
            </a:r>
            <a:r>
              <a:rPr lang="en-US" dirty="0" err="1" smtClean="0"/>
              <a:t>thrsc.com</a:t>
            </a:r>
            <a:r>
              <a:rPr lang="en-US" dirty="0" smtClean="0"/>
              <a:t>/human-resources-immigration-strategy/making-the-case/#current</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9F9E5952-C9B3-E340-99AF-3FC48E891BCC}" type="slidenum">
              <a:rPr lang="en-US" smtClean="0"/>
              <a:t>3</a:t>
            </a:fld>
            <a:endParaRPr lang="en-US"/>
          </a:p>
        </p:txBody>
      </p:sp>
    </p:spTree>
    <p:extLst>
      <p:ext uri="{BB962C8B-B14F-4D97-AF65-F5344CB8AC3E}">
        <p14:creationId xmlns:p14="http://schemas.microsoft.com/office/powerpoint/2010/main" val="412072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Instructor’s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Contrary to</a:t>
            </a:r>
            <a:r>
              <a:rPr lang="en-US" b="0" baseline="0" dirty="0" smtClean="0"/>
              <a:t> the popular assumption that Immigrant workers are taking Canadian jobs, the actual fact is that immigration workers allow Canadians to obtain or keep the jobs they want.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In fact, immigrant workers complement the work done by Canadian workers.  For example, there is an increasing desire of many Canadian drivers to run certain lanes or operate locally.  Without immigrant drivers to fill the ever growing vacancies in long-haul and </a:t>
            </a:r>
            <a:r>
              <a:rPr lang="en-US" b="0" baseline="0" dirty="0" err="1" smtClean="0"/>
              <a:t>transborder</a:t>
            </a:r>
            <a:r>
              <a:rPr lang="en-US" b="0" baseline="0" dirty="0" smtClean="0"/>
              <a:t> driving jobs, local jobs could not exist.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Canadians are aging and there are not enough Canadian born citizens entering the workforce to take their place.  Without immigrant workers, who are within young and within the right demographic, there would be no job growth in Canada.  For more information see: http://</a:t>
            </a:r>
            <a:r>
              <a:rPr lang="en-US" b="0" baseline="0" dirty="0" err="1" smtClean="0"/>
              <a:t>www.huffingtonpost.ca</a:t>
            </a:r>
            <a:r>
              <a:rPr lang="en-US" b="0" baseline="0" dirty="0" smtClean="0"/>
              <a:t>/2016/06/22/canada-jobs-immigration-aging-workforce_n_10613658.html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Baby Boomers (Generation born between 1946 and 1964) are set to retire and there are not enough Gen </a:t>
            </a:r>
            <a:r>
              <a:rPr lang="en-US" b="0" baseline="0" dirty="0" err="1" smtClean="0"/>
              <a:t>Xs</a:t>
            </a:r>
            <a:r>
              <a:rPr lang="en-US" b="0" baseline="0" dirty="0" smtClean="0"/>
              <a:t> (1965-1980) to fill the </a:t>
            </a:r>
            <a:r>
              <a:rPr lang="en-US" b="0" baseline="0" dirty="0" err="1" smtClean="0"/>
              <a:t>labour</a:t>
            </a:r>
            <a:r>
              <a:rPr lang="en-US" b="0" baseline="0" dirty="0" smtClean="0"/>
              <a:t> gap.  </a:t>
            </a:r>
            <a:r>
              <a:rPr lang="en-US" b="0" baseline="0" dirty="0" err="1" smtClean="0"/>
              <a:t>Millennials</a:t>
            </a:r>
            <a:r>
              <a:rPr lang="en-US" b="0" baseline="0" dirty="0" smtClean="0"/>
              <a:t> (1981- 1997) are a larger generation, however, they are not ready to fill the gap.  Immigration is one way Canada is looking to replace the experienced workforce it is losing.   </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9159FEC-638E-B045-96A7-EAE7D1574F4E}" type="slidenum">
              <a:rPr lang="en-US" smtClean="0"/>
              <a:t>4</a:t>
            </a:fld>
            <a:endParaRPr lang="en-US"/>
          </a:p>
        </p:txBody>
      </p:sp>
    </p:spTree>
    <p:extLst>
      <p:ext uri="{BB962C8B-B14F-4D97-AF65-F5344CB8AC3E}">
        <p14:creationId xmlns:p14="http://schemas.microsoft.com/office/powerpoint/2010/main" val="394720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dirty="0" smtClean="0"/>
          </a:p>
          <a:p>
            <a:r>
              <a:rPr lang="en-US" dirty="0" smtClean="0"/>
              <a:t>Here is another common belief that</a:t>
            </a:r>
            <a:r>
              <a:rPr lang="en-US" baseline="0" dirty="0" smtClean="0"/>
              <a:t> exists within the Canadian workforce.</a:t>
            </a:r>
          </a:p>
          <a:p>
            <a:endParaRPr lang="en-US" baseline="0" dirty="0" smtClean="0"/>
          </a:p>
          <a:p>
            <a:r>
              <a:rPr lang="en-US" baseline="0" dirty="0" smtClean="0"/>
              <a:t>Read Slide.  Ask students for a response.  </a:t>
            </a:r>
            <a:endParaRPr lang="en-US" dirty="0" smtClean="0"/>
          </a:p>
          <a:p>
            <a:endParaRPr lang="en-US" dirty="0"/>
          </a:p>
        </p:txBody>
      </p:sp>
      <p:sp>
        <p:nvSpPr>
          <p:cNvPr id="4" name="Slide Number Placeholder 3"/>
          <p:cNvSpPr>
            <a:spLocks noGrp="1"/>
          </p:cNvSpPr>
          <p:nvPr>
            <p:ph type="sldNum" sz="quarter" idx="10"/>
          </p:nvPr>
        </p:nvSpPr>
        <p:spPr/>
        <p:txBody>
          <a:bodyPr/>
          <a:lstStyle/>
          <a:p>
            <a:fld id="{A9159FEC-638E-B045-96A7-EAE7D1574F4E}" type="slidenum">
              <a:rPr lang="en-US" smtClean="0"/>
              <a:t>5</a:t>
            </a:fld>
            <a:endParaRPr lang="en-US"/>
          </a:p>
        </p:txBody>
      </p:sp>
    </p:spTree>
    <p:extLst>
      <p:ext uri="{BB962C8B-B14F-4D97-AF65-F5344CB8AC3E}">
        <p14:creationId xmlns:p14="http://schemas.microsoft.com/office/powerpoint/2010/main" val="39260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b="1" dirty="0" smtClean="0"/>
          </a:p>
          <a:p>
            <a:r>
              <a:rPr lang="en-US" b="1" dirty="0" smtClean="0"/>
              <a:t>MYTH</a:t>
            </a:r>
          </a:p>
          <a:p>
            <a:r>
              <a:rPr lang="en-US" sz="1200" kern="1200" dirty="0" smtClean="0">
                <a:solidFill>
                  <a:schemeClr val="tx1"/>
                </a:solidFill>
                <a:latin typeface="+mn-lt"/>
                <a:ea typeface="+mn-ea"/>
                <a:cs typeface="+mn-cs"/>
              </a:rPr>
              <a:t>This is certainly not true. </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9F9E5952-C9B3-E340-99AF-3FC48E891BCC}" type="slidenum">
              <a:rPr lang="en-US" smtClean="0"/>
              <a:t>6</a:t>
            </a:fld>
            <a:endParaRPr lang="en-US"/>
          </a:p>
        </p:txBody>
      </p:sp>
    </p:spTree>
    <p:extLst>
      <p:ext uri="{BB962C8B-B14F-4D97-AF65-F5344CB8AC3E}">
        <p14:creationId xmlns:p14="http://schemas.microsoft.com/office/powerpoint/2010/main" val="412072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Instructor’s Notes: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Immigrant workers expect the same wages as their Canadian counterparts for the same jobs performed. Government agencies who are involved in the Temporary Foreign Worker Program hold employer’s accountable to provide wages to these workers equal to what is paid to their Canadian counterparts. Periodical audits on all pay records are performed on these employers to verify their commitment to equal pay for equal work.</a:t>
            </a:r>
            <a:endParaRPr lang="en-US" dirty="0"/>
          </a:p>
        </p:txBody>
      </p:sp>
      <p:sp>
        <p:nvSpPr>
          <p:cNvPr id="4" name="Slide Number Placeholder 3"/>
          <p:cNvSpPr>
            <a:spLocks noGrp="1"/>
          </p:cNvSpPr>
          <p:nvPr>
            <p:ph type="sldNum" sz="quarter" idx="10"/>
          </p:nvPr>
        </p:nvSpPr>
        <p:spPr/>
        <p:txBody>
          <a:bodyPr/>
          <a:lstStyle/>
          <a:p>
            <a:fld id="{A9159FEC-638E-B045-96A7-EAE7D1574F4E}" type="slidenum">
              <a:rPr lang="en-US" smtClean="0"/>
              <a:t>7</a:t>
            </a:fld>
            <a:endParaRPr lang="en-US"/>
          </a:p>
        </p:txBody>
      </p:sp>
    </p:spTree>
    <p:extLst>
      <p:ext uri="{BB962C8B-B14F-4D97-AF65-F5344CB8AC3E}">
        <p14:creationId xmlns:p14="http://schemas.microsoft.com/office/powerpoint/2010/main" val="211110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dirty="0" smtClean="0"/>
          </a:p>
          <a:p>
            <a:r>
              <a:rPr lang="en-US" dirty="0" smtClean="0"/>
              <a:t>Here is another common belief that</a:t>
            </a:r>
            <a:r>
              <a:rPr lang="en-US" baseline="0" dirty="0" smtClean="0"/>
              <a:t> exists within the Canadian workforce.</a:t>
            </a:r>
          </a:p>
          <a:p>
            <a:endParaRPr lang="en-US" baseline="0" dirty="0" smtClean="0"/>
          </a:p>
          <a:p>
            <a:r>
              <a:rPr lang="en-US" baseline="0" dirty="0" smtClean="0"/>
              <a:t>Read Slide.  Ask students for a response.  </a:t>
            </a:r>
            <a:endParaRPr lang="en-US" dirty="0" smtClean="0"/>
          </a:p>
          <a:p>
            <a:endParaRPr lang="en-US" dirty="0"/>
          </a:p>
        </p:txBody>
      </p:sp>
      <p:sp>
        <p:nvSpPr>
          <p:cNvPr id="4" name="Slide Number Placeholder 3"/>
          <p:cNvSpPr>
            <a:spLocks noGrp="1"/>
          </p:cNvSpPr>
          <p:nvPr>
            <p:ph type="sldNum" sz="quarter" idx="10"/>
          </p:nvPr>
        </p:nvSpPr>
        <p:spPr/>
        <p:txBody>
          <a:bodyPr/>
          <a:lstStyle/>
          <a:p>
            <a:fld id="{A9159FEC-638E-B045-96A7-EAE7D1574F4E}" type="slidenum">
              <a:rPr lang="en-US" smtClean="0"/>
              <a:t>8</a:t>
            </a:fld>
            <a:endParaRPr lang="en-US"/>
          </a:p>
        </p:txBody>
      </p:sp>
    </p:spTree>
    <p:extLst>
      <p:ext uri="{BB962C8B-B14F-4D97-AF65-F5344CB8AC3E}">
        <p14:creationId xmlns:p14="http://schemas.microsoft.com/office/powerpoint/2010/main" val="2351356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Instructor’s Notes:</a:t>
            </a:r>
          </a:p>
          <a:p>
            <a:endParaRPr lang="en-US" b="1" dirty="0" smtClean="0"/>
          </a:p>
          <a:p>
            <a:r>
              <a:rPr lang="en-US" b="1" dirty="0" smtClean="0"/>
              <a:t>MYTH</a:t>
            </a:r>
          </a:p>
          <a:p>
            <a:endParaRPr lang="en-US" dirty="0" smtClean="0"/>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9F9E5952-C9B3-E340-99AF-3FC48E891BCC}" type="slidenum">
              <a:rPr lang="en-US" smtClean="0"/>
              <a:t>9</a:t>
            </a:fld>
            <a:endParaRPr lang="en-US"/>
          </a:p>
        </p:txBody>
      </p:sp>
    </p:spTree>
    <p:extLst>
      <p:ext uri="{BB962C8B-B14F-4D97-AF65-F5344CB8AC3E}">
        <p14:creationId xmlns:p14="http://schemas.microsoft.com/office/powerpoint/2010/main" val="412072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4E6E6782-FFE1-4E4C-A21C-0BDDD9317D2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E91BC-409A-794C-BAFA-618F97E7CED1}" type="slidenum">
              <a:rPr lang="en-US" smtClean="0"/>
              <a:t>‹#›</a:t>
            </a:fld>
            <a:endParaRPr lang="en-US"/>
          </a:p>
        </p:txBody>
      </p:sp>
    </p:spTree>
    <p:extLst>
      <p:ext uri="{BB962C8B-B14F-4D97-AF65-F5344CB8AC3E}">
        <p14:creationId xmlns:p14="http://schemas.microsoft.com/office/powerpoint/2010/main" val="228068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E6E6782-FFE1-4E4C-A21C-0BDDD9317D2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E91BC-409A-794C-BAFA-618F97E7CED1}" type="slidenum">
              <a:rPr lang="en-US" smtClean="0"/>
              <a:t>‹#›</a:t>
            </a:fld>
            <a:endParaRPr lang="en-US"/>
          </a:p>
        </p:txBody>
      </p:sp>
    </p:spTree>
    <p:extLst>
      <p:ext uri="{BB962C8B-B14F-4D97-AF65-F5344CB8AC3E}">
        <p14:creationId xmlns:p14="http://schemas.microsoft.com/office/powerpoint/2010/main" val="285059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E6E6782-FFE1-4E4C-A21C-0BDDD9317D2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E91BC-409A-794C-BAFA-618F97E7CED1}" type="slidenum">
              <a:rPr lang="en-US" smtClean="0"/>
              <a:t>‹#›</a:t>
            </a:fld>
            <a:endParaRPr lang="en-US"/>
          </a:p>
        </p:txBody>
      </p:sp>
    </p:spTree>
    <p:extLst>
      <p:ext uri="{BB962C8B-B14F-4D97-AF65-F5344CB8AC3E}">
        <p14:creationId xmlns:p14="http://schemas.microsoft.com/office/powerpoint/2010/main" val="152377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E6E6782-FFE1-4E4C-A21C-0BDDD9317D2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E91BC-409A-794C-BAFA-618F97E7CED1}" type="slidenum">
              <a:rPr lang="en-US" smtClean="0"/>
              <a:t>‹#›</a:t>
            </a:fld>
            <a:endParaRPr lang="en-US"/>
          </a:p>
        </p:txBody>
      </p:sp>
    </p:spTree>
    <p:extLst>
      <p:ext uri="{BB962C8B-B14F-4D97-AF65-F5344CB8AC3E}">
        <p14:creationId xmlns:p14="http://schemas.microsoft.com/office/powerpoint/2010/main" val="315881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E6E6782-FFE1-4E4C-A21C-0BDDD9317D2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E91BC-409A-794C-BAFA-618F97E7CED1}" type="slidenum">
              <a:rPr lang="en-US" smtClean="0"/>
              <a:t>‹#›</a:t>
            </a:fld>
            <a:endParaRPr lang="en-US"/>
          </a:p>
        </p:txBody>
      </p:sp>
    </p:spTree>
    <p:extLst>
      <p:ext uri="{BB962C8B-B14F-4D97-AF65-F5344CB8AC3E}">
        <p14:creationId xmlns:p14="http://schemas.microsoft.com/office/powerpoint/2010/main" val="29363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4E6E6782-FFE1-4E4C-A21C-0BDDD9317D2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E91BC-409A-794C-BAFA-618F97E7CED1}" type="slidenum">
              <a:rPr lang="en-US" smtClean="0"/>
              <a:t>‹#›</a:t>
            </a:fld>
            <a:endParaRPr lang="en-US"/>
          </a:p>
        </p:txBody>
      </p:sp>
    </p:spTree>
    <p:extLst>
      <p:ext uri="{BB962C8B-B14F-4D97-AF65-F5344CB8AC3E}">
        <p14:creationId xmlns:p14="http://schemas.microsoft.com/office/powerpoint/2010/main" val="212966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4E6E6782-FFE1-4E4C-A21C-0BDDD9317D2E}" type="datetimeFigureOut">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E91BC-409A-794C-BAFA-618F97E7CED1}" type="slidenum">
              <a:rPr lang="en-US" smtClean="0"/>
              <a:t>‹#›</a:t>
            </a:fld>
            <a:endParaRPr lang="en-US"/>
          </a:p>
        </p:txBody>
      </p:sp>
    </p:spTree>
    <p:extLst>
      <p:ext uri="{BB962C8B-B14F-4D97-AF65-F5344CB8AC3E}">
        <p14:creationId xmlns:p14="http://schemas.microsoft.com/office/powerpoint/2010/main" val="383634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4E6E6782-FFE1-4E4C-A21C-0BDDD9317D2E}"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E91BC-409A-794C-BAFA-618F97E7CED1}" type="slidenum">
              <a:rPr lang="en-US" smtClean="0"/>
              <a:t>‹#›</a:t>
            </a:fld>
            <a:endParaRPr lang="en-US"/>
          </a:p>
        </p:txBody>
      </p:sp>
    </p:spTree>
    <p:extLst>
      <p:ext uri="{BB962C8B-B14F-4D97-AF65-F5344CB8AC3E}">
        <p14:creationId xmlns:p14="http://schemas.microsoft.com/office/powerpoint/2010/main" val="51287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E6782-FFE1-4E4C-A21C-0BDDD9317D2E}"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E91BC-409A-794C-BAFA-618F97E7CED1}" type="slidenum">
              <a:rPr lang="en-US" smtClean="0"/>
              <a:t>‹#›</a:t>
            </a:fld>
            <a:endParaRPr lang="en-US"/>
          </a:p>
        </p:txBody>
      </p:sp>
    </p:spTree>
    <p:extLst>
      <p:ext uri="{BB962C8B-B14F-4D97-AF65-F5344CB8AC3E}">
        <p14:creationId xmlns:p14="http://schemas.microsoft.com/office/powerpoint/2010/main" val="203074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E6E6782-FFE1-4E4C-A21C-0BDDD9317D2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E91BC-409A-794C-BAFA-618F97E7CED1}" type="slidenum">
              <a:rPr lang="en-US" smtClean="0"/>
              <a:t>‹#›</a:t>
            </a:fld>
            <a:endParaRPr lang="en-US"/>
          </a:p>
        </p:txBody>
      </p:sp>
    </p:spTree>
    <p:extLst>
      <p:ext uri="{BB962C8B-B14F-4D97-AF65-F5344CB8AC3E}">
        <p14:creationId xmlns:p14="http://schemas.microsoft.com/office/powerpoint/2010/main" val="353559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E6E6782-FFE1-4E4C-A21C-0BDDD9317D2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E91BC-409A-794C-BAFA-618F97E7CED1}" type="slidenum">
              <a:rPr lang="en-US" smtClean="0"/>
              <a:t>‹#›</a:t>
            </a:fld>
            <a:endParaRPr lang="en-US"/>
          </a:p>
        </p:txBody>
      </p:sp>
    </p:spTree>
    <p:extLst>
      <p:ext uri="{BB962C8B-B14F-4D97-AF65-F5344CB8AC3E}">
        <p14:creationId xmlns:p14="http://schemas.microsoft.com/office/powerpoint/2010/main" val="300743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E6782-FFE1-4E4C-A21C-0BDDD9317D2E}" type="datetimeFigureOut">
              <a:rPr lang="en-US" smtClean="0"/>
              <a:t>5/31/2017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E91BC-409A-794C-BAFA-618F97E7CED1}" type="slidenum">
              <a:rPr lang="en-US" smtClean="0"/>
              <a:t>‹#›</a:t>
            </a:fld>
            <a:endParaRPr lang="en-US"/>
          </a:p>
        </p:txBody>
      </p:sp>
    </p:spTree>
    <p:extLst>
      <p:ext uri="{BB962C8B-B14F-4D97-AF65-F5344CB8AC3E}">
        <p14:creationId xmlns:p14="http://schemas.microsoft.com/office/powerpoint/2010/main" val="3309722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413" y="4473047"/>
            <a:ext cx="6947107" cy="1419221"/>
          </a:xfrm>
        </p:spPr>
        <p:txBody>
          <a:bodyPr>
            <a:noAutofit/>
          </a:bodyPr>
          <a:lstStyle/>
          <a:p>
            <a:pPr algn="ctr"/>
            <a:r>
              <a:rPr lang="en-US" sz="3600" dirty="0" smtClean="0"/>
              <a:t>Understanding the Truth </a:t>
            </a:r>
            <a:br>
              <a:rPr lang="en-US" sz="3600" dirty="0" smtClean="0"/>
            </a:br>
            <a:r>
              <a:rPr lang="en-US" sz="3600" dirty="0" smtClean="0"/>
              <a:t>about Canadian Immigration</a:t>
            </a:r>
            <a:endParaRPr lang="en-US" sz="36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2663186" y="448999"/>
            <a:ext cx="3744603" cy="4114800"/>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6466" y="6018016"/>
            <a:ext cx="2639000" cy="730800"/>
          </a:xfrm>
          <a:prstGeom prst="rect">
            <a:avLst/>
          </a:prstGeom>
        </p:spPr>
      </p:pic>
    </p:spTree>
    <p:extLst>
      <p:ext uri="{BB962C8B-B14F-4D97-AF65-F5344CB8AC3E}">
        <p14:creationId xmlns:p14="http://schemas.microsoft.com/office/powerpoint/2010/main" val="342584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 about Tax</a:t>
            </a:r>
            <a:endParaRPr lang="en-US" dirty="0"/>
          </a:p>
        </p:txBody>
      </p:sp>
      <p:sp>
        <p:nvSpPr>
          <p:cNvPr id="3" name="Content Placeholder 2"/>
          <p:cNvSpPr>
            <a:spLocks noGrp="1"/>
          </p:cNvSpPr>
          <p:nvPr>
            <p:ph sz="half" idx="1"/>
          </p:nvPr>
        </p:nvSpPr>
        <p:spPr/>
        <p:txBody>
          <a:bodyPr/>
          <a:lstStyle/>
          <a:p>
            <a:r>
              <a:rPr lang="en-US" dirty="0" smtClean="0"/>
              <a:t>Immigrant workers pay the same taxes in Canada as Canadian born workers</a:t>
            </a:r>
          </a:p>
          <a:p>
            <a:r>
              <a:rPr lang="en-US" dirty="0" smtClean="0"/>
              <a:t>The status of the Immigrant worker and his/her time in Canada will determine eligibility for Canadian programs and services.</a:t>
            </a:r>
          </a:p>
          <a:p>
            <a:endParaRPr lang="en-US" dirty="0"/>
          </a:p>
        </p:txBody>
      </p:sp>
      <p:pic>
        <p:nvPicPr>
          <p:cNvPr id="7" name="Picture Placeholder 4" descr="Depositphotos_106615380_original.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9102" r="3772" b="-4204"/>
          <a:stretch/>
        </p:blipFill>
        <p:spPr/>
      </p:pic>
    </p:spTree>
    <p:extLst>
      <p:ext uri="{BB962C8B-B14F-4D97-AF65-F5344CB8AC3E}">
        <p14:creationId xmlns:p14="http://schemas.microsoft.com/office/powerpoint/2010/main" val="304593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positphotos_123775666_original.jpg"/>
          <p:cNvPicPr>
            <a:picLocks noGrp="1" noChangeAspect="1"/>
          </p:cNvPicPr>
          <p:nvPr>
            <p:ph idx="1"/>
          </p:nvPr>
        </p:nvPicPr>
        <p:blipFill>
          <a:blip r:embed="rId3" cstate="print">
            <a:extLst>
              <a:ext uri="{28A0092B-C50C-407E-A947-70E740481C1C}">
                <a14:useLocalDpi xmlns:a14="http://schemas.microsoft.com/office/drawing/2010/main" val="0"/>
              </a:ext>
            </a:extLst>
          </a:blip>
          <a:srcRect t="-33981" b="-33981"/>
          <a:stretch>
            <a:fillRect/>
          </a:stretch>
        </p:blipFill>
        <p:spPr/>
      </p:pic>
      <p:sp>
        <p:nvSpPr>
          <p:cNvPr id="4" name="Text Placeholder 3"/>
          <p:cNvSpPr>
            <a:spLocks noGrp="1"/>
          </p:cNvSpPr>
          <p:nvPr>
            <p:ph type="body" sz="half" idx="2"/>
          </p:nvPr>
        </p:nvSpPr>
        <p:spPr>
          <a:xfrm>
            <a:off x="457200" y="2666999"/>
            <a:ext cx="3008313" cy="3459163"/>
          </a:xfrm>
        </p:spPr>
        <p:txBody>
          <a:bodyPr>
            <a:normAutofit/>
          </a:bodyPr>
          <a:lstStyle/>
          <a:p>
            <a:r>
              <a:rPr lang="en-US" sz="3200" dirty="0" smtClean="0"/>
              <a:t>Immigrants are stealing Jobs from Canadians . . . </a:t>
            </a:r>
          </a:p>
          <a:p>
            <a:endParaRPr lang="en-US" sz="3200" dirty="0"/>
          </a:p>
          <a:p>
            <a:r>
              <a:rPr lang="en-US" sz="3200" dirty="0" smtClean="0"/>
              <a:t>Fact or Myth?</a:t>
            </a:r>
            <a:endParaRPr lang="en-US" sz="3200" dirty="0"/>
          </a:p>
        </p:txBody>
      </p:sp>
      <p:pic>
        <p:nvPicPr>
          <p:cNvPr id="8" name="Picture 7" descr="Depositphotos_41162919_origina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298" y="-32353"/>
            <a:ext cx="3341752" cy="2506314"/>
          </a:xfrm>
          <a:prstGeom prst="rect">
            <a:avLst/>
          </a:prstGeom>
        </p:spPr>
      </p:pic>
    </p:spTree>
    <p:extLst>
      <p:ext uri="{BB962C8B-B14F-4D97-AF65-F5344CB8AC3E}">
        <p14:creationId xmlns:p14="http://schemas.microsoft.com/office/powerpoint/2010/main" val="130247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yth.jpg"/>
          <p:cNvPicPr>
            <a:picLocks noGrp="1" noChangeAspect="1"/>
          </p:cNvPicPr>
          <p:nvPr>
            <p:ph idx="1"/>
          </p:nvPr>
        </p:nvPicPr>
        <p:blipFill>
          <a:blip r:embed="rId3" cstate="print">
            <a:extLst>
              <a:ext uri="{28A0092B-C50C-407E-A947-70E740481C1C}">
                <a14:useLocalDpi xmlns:a14="http://schemas.microsoft.com/office/drawing/2010/main" val="0"/>
              </a:ext>
            </a:extLst>
          </a:blip>
          <a:srcRect t="22502" b="22502"/>
          <a:stretch>
            <a:fillRect/>
          </a:stretch>
        </p:blipFill>
        <p:spPr>
          <a:xfrm>
            <a:off x="457200" y="1159629"/>
            <a:ext cx="8229600" cy="4525963"/>
          </a:xfrm>
        </p:spPr>
      </p:pic>
    </p:spTree>
    <p:extLst>
      <p:ext uri="{BB962C8B-B14F-4D97-AF65-F5344CB8AC3E}">
        <p14:creationId xmlns:p14="http://schemas.microsoft.com/office/powerpoint/2010/main" val="321352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Reality of the </a:t>
            </a:r>
            <a:r>
              <a:rPr lang="en-US" dirty="0" err="1" smtClean="0"/>
              <a:t>Labour</a:t>
            </a:r>
            <a:r>
              <a:rPr lang="en-US" dirty="0" smtClean="0"/>
              <a:t> Market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Immigrant workers complement the work done by Canadian workers</a:t>
            </a:r>
          </a:p>
          <a:p>
            <a:r>
              <a:rPr lang="en-US" dirty="0" smtClean="0"/>
              <a:t>Canada relies on Immigrant Workers for Job Growth</a:t>
            </a:r>
          </a:p>
          <a:p>
            <a:r>
              <a:rPr lang="en-US" dirty="0" smtClean="0"/>
              <a:t>There are not enough Canadian-born citizens entering the workforce to offset those retiring.</a:t>
            </a:r>
            <a:endParaRPr lang="en-US" dirty="0"/>
          </a:p>
        </p:txBody>
      </p:sp>
      <p:pic>
        <p:nvPicPr>
          <p:cNvPr id="5" name="Content Placeholder 4" descr="Depositphotos_35683349_original.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15950"/>
          <a:stretch/>
        </p:blipFill>
        <p:spPr/>
      </p:pic>
    </p:spTree>
    <p:extLst>
      <p:ext uri="{BB962C8B-B14F-4D97-AF65-F5344CB8AC3E}">
        <p14:creationId xmlns:p14="http://schemas.microsoft.com/office/powerpoint/2010/main" val="186894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positphotos_42423683_original.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821" r="18963"/>
          <a:stretch/>
        </p:blipFill>
        <p:spPr/>
      </p:pic>
      <p:sp>
        <p:nvSpPr>
          <p:cNvPr id="4" name="Text Placeholder 3"/>
          <p:cNvSpPr>
            <a:spLocks noGrp="1"/>
          </p:cNvSpPr>
          <p:nvPr>
            <p:ph type="body" sz="half" idx="2"/>
          </p:nvPr>
        </p:nvSpPr>
        <p:spPr>
          <a:xfrm>
            <a:off x="457200" y="2473961"/>
            <a:ext cx="3008313" cy="3652202"/>
          </a:xfrm>
        </p:spPr>
        <p:txBody>
          <a:bodyPr>
            <a:normAutofit fontScale="92500" lnSpcReduction="10000"/>
          </a:bodyPr>
          <a:lstStyle/>
          <a:p>
            <a:pPr lvl="0"/>
            <a:r>
              <a:rPr lang="en-US" sz="3200" dirty="0" smtClean="0">
                <a:solidFill>
                  <a:prstClr val="black"/>
                </a:solidFill>
              </a:rPr>
              <a:t>Immigrant Workers are keeping wages lower because they are wiling to work for less . </a:t>
            </a:r>
            <a:r>
              <a:rPr lang="en-US" sz="3200" dirty="0">
                <a:solidFill>
                  <a:prstClr val="black"/>
                </a:solidFill>
              </a:rPr>
              <a:t>. . </a:t>
            </a:r>
          </a:p>
          <a:p>
            <a:pPr lvl="0"/>
            <a:endParaRPr lang="en-US" sz="3200" dirty="0">
              <a:solidFill>
                <a:prstClr val="black"/>
              </a:solidFill>
            </a:endParaRPr>
          </a:p>
          <a:p>
            <a:pPr lvl="0"/>
            <a:r>
              <a:rPr lang="en-US" sz="3200" dirty="0">
                <a:solidFill>
                  <a:prstClr val="black"/>
                </a:solidFill>
              </a:rPr>
              <a:t>Fact or Myth?</a:t>
            </a:r>
          </a:p>
          <a:p>
            <a:endParaRPr lang="en-US" dirty="0"/>
          </a:p>
        </p:txBody>
      </p:sp>
      <p:pic>
        <p:nvPicPr>
          <p:cNvPr id="6" name="Picture 5" descr="Depositphotos_41162919_origina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298" y="-32353"/>
            <a:ext cx="3341752" cy="2506314"/>
          </a:xfrm>
          <a:prstGeom prst="rect">
            <a:avLst/>
          </a:prstGeom>
        </p:spPr>
      </p:pic>
    </p:spTree>
    <p:extLst>
      <p:ext uri="{BB962C8B-B14F-4D97-AF65-F5344CB8AC3E}">
        <p14:creationId xmlns:p14="http://schemas.microsoft.com/office/powerpoint/2010/main" val="107152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yth.jpg"/>
          <p:cNvPicPr>
            <a:picLocks noGrp="1" noChangeAspect="1"/>
          </p:cNvPicPr>
          <p:nvPr>
            <p:ph idx="1"/>
          </p:nvPr>
        </p:nvPicPr>
        <p:blipFill>
          <a:blip r:embed="rId3" cstate="print">
            <a:extLst>
              <a:ext uri="{28A0092B-C50C-407E-A947-70E740481C1C}">
                <a14:useLocalDpi xmlns:a14="http://schemas.microsoft.com/office/drawing/2010/main" val="0"/>
              </a:ext>
            </a:extLst>
          </a:blip>
          <a:srcRect t="22502" b="22502"/>
          <a:stretch>
            <a:fillRect/>
          </a:stretch>
        </p:blipFill>
        <p:spPr>
          <a:xfrm>
            <a:off x="457200" y="1159629"/>
            <a:ext cx="8229600" cy="4525963"/>
          </a:xfrm>
        </p:spPr>
      </p:pic>
    </p:spTree>
    <p:extLst>
      <p:ext uri="{BB962C8B-B14F-4D97-AF65-F5344CB8AC3E}">
        <p14:creationId xmlns:p14="http://schemas.microsoft.com/office/powerpoint/2010/main" val="3131178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 about Wages</a:t>
            </a:r>
            <a:endParaRPr lang="en-US" dirty="0"/>
          </a:p>
        </p:txBody>
      </p:sp>
      <p:sp>
        <p:nvSpPr>
          <p:cNvPr id="3" name="Content Placeholder 2"/>
          <p:cNvSpPr>
            <a:spLocks noGrp="1"/>
          </p:cNvSpPr>
          <p:nvPr>
            <p:ph sz="half" idx="1"/>
          </p:nvPr>
        </p:nvSpPr>
        <p:spPr>
          <a:xfrm>
            <a:off x="457200" y="2369730"/>
            <a:ext cx="4038600" cy="3756433"/>
          </a:xfrm>
        </p:spPr>
        <p:txBody>
          <a:bodyPr/>
          <a:lstStyle/>
          <a:p>
            <a:r>
              <a:rPr lang="en-US" dirty="0" smtClean="0"/>
              <a:t>Immigrant Workers Want Equal Pay for Equal Work</a:t>
            </a:r>
          </a:p>
          <a:p>
            <a:r>
              <a:rPr lang="en-US" dirty="0" smtClean="0"/>
              <a:t>Employers MUST provide equal wages – It’s the LAW!</a:t>
            </a:r>
          </a:p>
          <a:p>
            <a:endParaRPr lang="en-US" dirty="0" smtClean="0"/>
          </a:p>
          <a:p>
            <a:endParaRPr lang="en-US" dirty="0"/>
          </a:p>
        </p:txBody>
      </p:sp>
      <p:pic>
        <p:nvPicPr>
          <p:cNvPr id="5" name="Content Placeholder 4" descr="Depositphotos_54395461_original.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20377" r="20377"/>
          <a:stretch>
            <a:fillRect/>
          </a:stretch>
        </p:blipFill>
        <p:spPr/>
      </p:pic>
    </p:spTree>
    <p:extLst>
      <p:ext uri="{BB962C8B-B14F-4D97-AF65-F5344CB8AC3E}">
        <p14:creationId xmlns:p14="http://schemas.microsoft.com/office/powerpoint/2010/main" val="212900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positphotos_13274344_original.jpg"/>
          <p:cNvPicPr>
            <a:picLocks noGrp="1" noChangeAspect="1"/>
          </p:cNvPicPr>
          <p:nvPr>
            <p:ph idx="1"/>
          </p:nvPr>
        </p:nvPicPr>
        <p:blipFill>
          <a:blip r:embed="rId3" cstate="print">
            <a:extLst>
              <a:ext uri="{28A0092B-C50C-407E-A947-70E740481C1C}">
                <a14:useLocalDpi xmlns:a14="http://schemas.microsoft.com/office/drawing/2010/main" val="0"/>
              </a:ext>
            </a:extLst>
          </a:blip>
          <a:srcRect l="16736" r="16736"/>
          <a:stretch>
            <a:fillRect/>
          </a:stretch>
        </p:blipFill>
        <p:spPr/>
      </p:pic>
      <p:pic>
        <p:nvPicPr>
          <p:cNvPr id="6" name="Picture 5" descr="Depositphotos_41162919_origina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298" y="-32353"/>
            <a:ext cx="3341752" cy="2506314"/>
          </a:xfrm>
          <a:prstGeom prst="rect">
            <a:avLst/>
          </a:prstGeom>
        </p:spPr>
      </p:pic>
      <p:sp>
        <p:nvSpPr>
          <p:cNvPr id="7" name="Text Placeholder 3"/>
          <p:cNvSpPr>
            <a:spLocks noGrp="1"/>
          </p:cNvSpPr>
          <p:nvPr>
            <p:ph type="body" sz="half" idx="2"/>
          </p:nvPr>
        </p:nvSpPr>
        <p:spPr>
          <a:xfrm>
            <a:off x="457200" y="2473325"/>
            <a:ext cx="3008313" cy="3652838"/>
          </a:xfrm>
        </p:spPr>
        <p:txBody>
          <a:bodyPr>
            <a:normAutofit/>
          </a:bodyPr>
          <a:lstStyle/>
          <a:p>
            <a:pPr lvl="0"/>
            <a:r>
              <a:rPr lang="en-US" sz="3200" dirty="0" smtClean="0">
                <a:solidFill>
                  <a:prstClr val="black"/>
                </a:solidFill>
              </a:rPr>
              <a:t>Immigrant Workers do not pay taxes. </a:t>
            </a:r>
            <a:r>
              <a:rPr lang="en-US" sz="3200" dirty="0">
                <a:solidFill>
                  <a:prstClr val="black"/>
                </a:solidFill>
              </a:rPr>
              <a:t>. . </a:t>
            </a:r>
          </a:p>
          <a:p>
            <a:pPr lvl="0"/>
            <a:endParaRPr lang="en-US" sz="3200" dirty="0">
              <a:solidFill>
                <a:prstClr val="black"/>
              </a:solidFill>
            </a:endParaRPr>
          </a:p>
          <a:p>
            <a:pPr lvl="0"/>
            <a:r>
              <a:rPr lang="en-US" sz="3200" dirty="0">
                <a:solidFill>
                  <a:prstClr val="black"/>
                </a:solidFill>
              </a:rPr>
              <a:t>Fact or Myth?</a:t>
            </a:r>
          </a:p>
          <a:p>
            <a:endParaRPr lang="en-US" dirty="0"/>
          </a:p>
        </p:txBody>
      </p:sp>
    </p:spTree>
    <p:extLst>
      <p:ext uri="{BB962C8B-B14F-4D97-AF65-F5344CB8AC3E}">
        <p14:creationId xmlns:p14="http://schemas.microsoft.com/office/powerpoint/2010/main" val="1315564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yth.jpg"/>
          <p:cNvPicPr>
            <a:picLocks noGrp="1" noChangeAspect="1"/>
          </p:cNvPicPr>
          <p:nvPr>
            <p:ph idx="1"/>
          </p:nvPr>
        </p:nvPicPr>
        <p:blipFill>
          <a:blip r:embed="rId3" cstate="print">
            <a:extLst>
              <a:ext uri="{28A0092B-C50C-407E-A947-70E740481C1C}">
                <a14:useLocalDpi xmlns:a14="http://schemas.microsoft.com/office/drawing/2010/main" val="0"/>
              </a:ext>
            </a:extLst>
          </a:blip>
          <a:srcRect t="22502" b="22502"/>
          <a:stretch>
            <a:fillRect/>
          </a:stretch>
        </p:blipFill>
        <p:spPr>
          <a:xfrm>
            <a:off x="457200" y="1159629"/>
            <a:ext cx="8229600" cy="4525963"/>
          </a:xfrm>
        </p:spPr>
      </p:pic>
    </p:spTree>
    <p:extLst>
      <p:ext uri="{BB962C8B-B14F-4D97-AF65-F5344CB8AC3E}">
        <p14:creationId xmlns:p14="http://schemas.microsoft.com/office/powerpoint/2010/main" val="3722889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TotalTime>
  <Words>668</Words>
  <Application>Microsoft Office PowerPoint</Application>
  <PresentationFormat>On-screen Show (4:3)</PresentationFormat>
  <Paragraphs>86</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Understanding the Truth  about Canadian Immigration</vt:lpstr>
      <vt:lpstr>PowerPoint Presentation</vt:lpstr>
      <vt:lpstr>PowerPoint Presentation</vt:lpstr>
      <vt:lpstr>The Reality of the Labour Market</vt:lpstr>
      <vt:lpstr>PowerPoint Presentation</vt:lpstr>
      <vt:lpstr>PowerPoint Presentation</vt:lpstr>
      <vt:lpstr>The Facts about Wages</vt:lpstr>
      <vt:lpstr>PowerPoint Presentation</vt:lpstr>
      <vt:lpstr>PowerPoint Presentation</vt:lpstr>
      <vt:lpstr>The Facts about Tax</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Truth  about Canadian Immigration</dc:title>
  <dc:creator>THRSC Atlantic</dc:creator>
  <cp:lastModifiedBy>Reid Business Services</cp:lastModifiedBy>
  <cp:revision>11</cp:revision>
  <dcterms:created xsi:type="dcterms:W3CDTF">2017-05-19T11:04:48Z</dcterms:created>
  <dcterms:modified xsi:type="dcterms:W3CDTF">2017-05-31T18:53:57Z</dcterms:modified>
</cp:coreProperties>
</file>