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2" r:id="rId3"/>
    <p:sldId id="257" r:id="rId4"/>
    <p:sldId id="258" r:id="rId5"/>
    <p:sldId id="259" r:id="rId6"/>
    <p:sldId id="26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318" autoAdjust="0"/>
  </p:normalViewPr>
  <p:slideViewPr>
    <p:cSldViewPr snapToGrid="0" snapToObjects="1">
      <p:cViewPr varScale="1">
        <p:scale>
          <a:sx n="65" d="100"/>
          <a:sy n="65" d="100"/>
        </p:scale>
        <p:origin x="1554" y="66"/>
      </p:cViewPr>
      <p:guideLst>
        <p:guide orient="horz" pos="2160"/>
        <p:guide pos="288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4F07E-B5ED-2F45-9342-9D79404EC1CD}" type="datetimeFigureOut">
              <a:rPr lang="en-US" smtClean="0"/>
              <a:t>5/31/2017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D2390-66A8-4B4F-B83A-D7B5FEB1712C}" type="slidenum">
              <a:rPr lang="en-US" smtClean="0"/>
              <a:t>‹#›</a:t>
            </a:fld>
            <a:endParaRPr lang="en-US"/>
          </a:p>
        </p:txBody>
      </p:sp>
    </p:spTree>
    <p:extLst>
      <p:ext uri="{BB962C8B-B14F-4D97-AF65-F5344CB8AC3E}">
        <p14:creationId xmlns:p14="http://schemas.microsoft.com/office/powerpoint/2010/main" val="3125006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In order to understand WHY many businesses</a:t>
            </a:r>
            <a:r>
              <a:rPr lang="en-US" baseline="0" dirty="0" smtClean="0"/>
              <a:t> in the Atlantic Canadian trucking industry are including immigration as a part of their overall hiring strategy, it is important to look at the current situation of the trucking industry in Atlantic Canada.</a:t>
            </a:r>
          </a:p>
          <a:p>
            <a:endParaRPr lang="en-US" baseline="0" dirty="0" smtClean="0"/>
          </a:p>
          <a:p>
            <a:r>
              <a:rPr lang="en-US" baseline="0" dirty="0" smtClean="0"/>
              <a:t>Today, the trucking industry can no longer be considered the industry of last choice nor can its occupations be considered unskilled.  It has emerged in this century as a </a:t>
            </a:r>
            <a:r>
              <a:rPr lang="en-US" b="1" baseline="0" dirty="0" smtClean="0"/>
              <a:t>professional industry </a:t>
            </a:r>
            <a:r>
              <a:rPr lang="en-US" baseline="0" dirty="0" smtClean="0"/>
              <a:t>requiring skilled individuals to meet the demands of the client.</a:t>
            </a:r>
          </a:p>
          <a:p>
            <a:endParaRPr lang="en-US" baseline="0" dirty="0" smtClean="0"/>
          </a:p>
          <a:p>
            <a:r>
              <a:rPr lang="en-US" baseline="0" dirty="0" smtClean="0"/>
              <a:t>The trucking industry has seen massive changes in the last several decades in Atlantic Canada.  Among these changes are the regulatory requirements that have been enacted to protect the people within the industry as well as the public at large. This increased demand for accountability has resulted in a higher level of competency required and hence a greater degree of professionalism.    </a:t>
            </a:r>
          </a:p>
          <a:p>
            <a:endParaRPr lang="en-US" baseline="0" dirty="0" smtClean="0"/>
          </a:p>
          <a:p>
            <a:r>
              <a:rPr lang="en-US" dirty="0" smtClean="0"/>
              <a:t>Another change in today’s trucking can be found in the technological</a:t>
            </a:r>
            <a:r>
              <a:rPr lang="en-US" baseline="0" dirty="0" smtClean="0"/>
              <a:t> advances that have changed not only the way we do business but requires a different level of competencies to be successful.  </a:t>
            </a:r>
            <a:endParaRPr lang="en-US" dirty="0" smtClean="0"/>
          </a:p>
          <a:p>
            <a:endParaRPr lang="en-US" dirty="0" smtClean="0"/>
          </a:p>
          <a:p>
            <a:r>
              <a:rPr lang="en-US" dirty="0" smtClean="0"/>
              <a:t>As a result, the demand for</a:t>
            </a:r>
            <a:r>
              <a:rPr lang="en-US" baseline="0" dirty="0" smtClean="0"/>
              <a:t> skilled </a:t>
            </a:r>
            <a:r>
              <a:rPr lang="en-US" baseline="0" dirty="0" err="1" smtClean="0"/>
              <a:t>labour</a:t>
            </a:r>
            <a:r>
              <a:rPr lang="en-US" baseline="0" dirty="0" smtClean="0"/>
              <a:t> in the trucking industry is growing yet the Canadian-born workforce is shrinking.  </a:t>
            </a:r>
          </a:p>
          <a:p>
            <a:endParaRPr lang="en-US" baseline="0" dirty="0" smtClean="0"/>
          </a:p>
          <a:p>
            <a:r>
              <a:rPr lang="en-US" b="1" i="1" baseline="0" dirty="0" smtClean="0">
                <a:solidFill>
                  <a:srgbClr val="3366FF"/>
                </a:solidFill>
              </a:rPr>
              <a:t>Check out the THRSC Atlantic for statistics to share at . http://</a:t>
            </a:r>
            <a:r>
              <a:rPr lang="en-US" b="1" i="1" baseline="0" dirty="0" err="1" smtClean="0">
                <a:solidFill>
                  <a:srgbClr val="3366FF"/>
                </a:solidFill>
              </a:rPr>
              <a:t>thrsc.com</a:t>
            </a:r>
            <a:r>
              <a:rPr lang="en-US" b="1" i="1" baseline="0" dirty="0" smtClean="0">
                <a:solidFill>
                  <a:srgbClr val="3366FF"/>
                </a:solidFill>
              </a:rPr>
              <a:t>/human-resources-immigration-strategy/making-the-case/#current    Here you may also want to point out any issues your company faces with % of trucks or other positions that remain unfilled.  </a:t>
            </a:r>
          </a:p>
          <a:p>
            <a:endParaRPr lang="en-US" b="1" i="1" baseline="0" dirty="0" smtClean="0">
              <a:solidFill>
                <a:srgbClr val="3366FF"/>
              </a:solidFill>
            </a:endParaRPr>
          </a:p>
          <a:p>
            <a:r>
              <a:rPr lang="en-US" b="1" i="1" baseline="0" dirty="0" smtClean="0">
                <a:solidFill>
                  <a:srgbClr val="3366FF"/>
                </a:solidFill>
              </a:rPr>
              <a:t>Also, you may wish to download the following trucking profile from ESDC (Employment and Social Development Canada) at  http://</a:t>
            </a:r>
            <a:r>
              <a:rPr lang="en-US" b="1" i="1" baseline="0" dirty="0" err="1" smtClean="0">
                <a:solidFill>
                  <a:srgbClr val="3366FF"/>
                </a:solidFill>
              </a:rPr>
              <a:t>www.edsc-esdc.gc.ca</a:t>
            </a:r>
            <a:r>
              <a:rPr lang="en-US" b="1" i="1" baseline="0" dirty="0" smtClean="0">
                <a:solidFill>
                  <a:srgbClr val="3366FF"/>
                </a:solidFill>
              </a:rPr>
              <a:t>/</a:t>
            </a:r>
            <a:r>
              <a:rPr lang="en-US" b="1" i="1" baseline="0" dirty="0" err="1" smtClean="0">
                <a:solidFill>
                  <a:srgbClr val="3366FF"/>
                </a:solidFill>
              </a:rPr>
              <a:t>img</a:t>
            </a:r>
            <a:r>
              <a:rPr lang="en-US" b="1" i="1" baseline="0" dirty="0" smtClean="0">
                <a:solidFill>
                  <a:srgbClr val="3366FF"/>
                </a:solidFill>
              </a:rPr>
              <a:t>/</a:t>
            </a:r>
            <a:r>
              <a:rPr lang="en-US" b="1" i="1" baseline="0" dirty="0" err="1" smtClean="0">
                <a:solidFill>
                  <a:srgbClr val="3366FF"/>
                </a:solidFill>
              </a:rPr>
              <a:t>edsc-esdc</a:t>
            </a:r>
            <a:r>
              <a:rPr lang="en-US" b="1" i="1" baseline="0" dirty="0" smtClean="0">
                <a:solidFill>
                  <a:srgbClr val="3366FF"/>
                </a:solidFill>
              </a:rPr>
              <a:t>/</a:t>
            </a:r>
            <a:r>
              <a:rPr lang="en-US" b="1" i="1" baseline="0" dirty="0" err="1" smtClean="0">
                <a:solidFill>
                  <a:srgbClr val="3366FF"/>
                </a:solidFill>
              </a:rPr>
              <a:t>jobbank</a:t>
            </a:r>
            <a:r>
              <a:rPr lang="en-US" b="1" i="1" baseline="0" dirty="0" smtClean="0">
                <a:solidFill>
                  <a:srgbClr val="3366FF"/>
                </a:solidFill>
              </a:rPr>
              <a:t>/</a:t>
            </a:r>
            <a:r>
              <a:rPr lang="en-US" b="1" i="1" baseline="0" dirty="0" err="1" smtClean="0">
                <a:solidFill>
                  <a:srgbClr val="3366FF"/>
                </a:solidFill>
              </a:rPr>
              <a:t>SectoralProfiles</a:t>
            </a:r>
            <a:r>
              <a:rPr lang="en-US" b="1" i="1" baseline="0" dirty="0" smtClean="0">
                <a:solidFill>
                  <a:srgbClr val="3366FF"/>
                </a:solidFill>
              </a:rPr>
              <a:t>/ATL/SP-PS-ATL-NAICS484-2016-07-Eng.pdf</a:t>
            </a:r>
          </a:p>
          <a:p>
            <a:endParaRPr lang="en-US" b="1" i="1" baseline="0" dirty="0" smtClean="0">
              <a:solidFill>
                <a:srgbClr val="3366FF"/>
              </a:solidFill>
            </a:endParaRPr>
          </a:p>
          <a:p>
            <a:r>
              <a:rPr lang="en-US" baseline="0" dirty="0" smtClean="0"/>
              <a:t>In order to meet the </a:t>
            </a:r>
            <a:r>
              <a:rPr lang="en-US" baseline="0" dirty="0" err="1" smtClean="0"/>
              <a:t>labour</a:t>
            </a:r>
            <a:r>
              <a:rPr lang="en-US" baseline="0" dirty="0" smtClean="0"/>
              <a:t> demands, the industry must explore strategies to move freight that go beyond the traditional ways of doing things.  Partnering with other modes of transport, driverless trucks and foreign recruitment are several of the options being considered.</a:t>
            </a:r>
          </a:p>
          <a:p>
            <a:endParaRPr lang="en-US" baseline="0" dirty="0" smtClean="0"/>
          </a:p>
          <a:p>
            <a:r>
              <a:rPr lang="en-US" baseline="0" dirty="0" smtClean="0"/>
              <a:t>Finally, it must be pointed out that the workforce in the trucking industry in Atlantic Canada is more diverse than ever before.  The skilled </a:t>
            </a:r>
            <a:r>
              <a:rPr lang="en-US" baseline="0" dirty="0" err="1" smtClean="0"/>
              <a:t>labour</a:t>
            </a:r>
            <a:r>
              <a:rPr lang="en-US" baseline="0" dirty="0" smtClean="0"/>
              <a:t> shortage has forced the trucking industry to expand its search for talent beyond traditional sources to appeal to everyone.  This has resulted in multiple generations, women and other underrepresented groups, as well as people from different geographical locations and cultures all trying to work together to keep our economy moving.  This diversity has forced companies to relook at current practices and policies to ensure they are more inclusive and welcoming of this diversity.  This is a positive step to being ready to include immigrants within its workforce.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64D2390-66A8-4B4F-B83A-D7B5FEB1712C}" type="slidenum">
              <a:rPr lang="en-US" smtClean="0"/>
              <a:t>2</a:t>
            </a:fld>
            <a:endParaRPr lang="en-US"/>
          </a:p>
        </p:txBody>
      </p:sp>
    </p:spTree>
    <p:extLst>
      <p:ext uri="{BB962C8B-B14F-4D97-AF65-F5344CB8AC3E}">
        <p14:creationId xmlns:p14="http://schemas.microsoft.com/office/powerpoint/2010/main" val="255940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Ask Question:  What</a:t>
            </a:r>
            <a:r>
              <a:rPr lang="en-US" baseline="0" dirty="0" smtClean="0"/>
              <a:t> is the benefit of incorporating immigrants into this environment?</a:t>
            </a:r>
          </a:p>
          <a:p>
            <a:endParaRPr lang="en-US" baseline="0" dirty="0" smtClean="0"/>
          </a:p>
          <a:p>
            <a:r>
              <a:rPr lang="en-US" dirty="0" smtClean="0"/>
              <a:t>REDUCE SKILLED LABOUR SHORTAGE:  As we have discussed, there</a:t>
            </a:r>
            <a:r>
              <a:rPr lang="en-US" baseline="0" dirty="0" smtClean="0"/>
              <a:t> are not enough Canadian born people currently in the workforce that can meet the growth projections for this industry.  As a result, companies will have to look at alternative sources of workers such as those born outside of Canada for sustainability and possible growth.  </a:t>
            </a:r>
          </a:p>
          <a:p>
            <a:endParaRPr lang="en-US" baseline="0" dirty="0" smtClean="0"/>
          </a:p>
          <a:p>
            <a:r>
              <a:rPr lang="en-US" baseline="0" dirty="0" smtClean="0"/>
              <a:t>INCREASED PRODUCTIVITY:  </a:t>
            </a:r>
            <a:r>
              <a:rPr lang="en-US" sz="1200" kern="1200" dirty="0" smtClean="0">
                <a:solidFill>
                  <a:schemeClr val="tx1"/>
                </a:solidFill>
                <a:latin typeface="+mn-lt"/>
                <a:ea typeface="+mn-ea"/>
                <a:cs typeface="+mn-cs"/>
              </a:rPr>
              <a:t>When a company has a diverse workforce that includes those from other cultures and countries it can offer more solutions to customers because of new ideas and processes being</a:t>
            </a:r>
            <a:r>
              <a:rPr lang="en-US" sz="1200" kern="1200" baseline="0" dirty="0" smtClean="0">
                <a:solidFill>
                  <a:schemeClr val="tx1"/>
                </a:solidFill>
                <a:latin typeface="+mn-lt"/>
                <a:ea typeface="+mn-ea"/>
                <a:cs typeface="+mn-cs"/>
              </a:rPr>
              <a:t> brought forward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COMPETITIVE ADVANTAGE:</a:t>
            </a:r>
            <a:r>
              <a:rPr lang="en-US" sz="1200" kern="1200" baseline="0" dirty="0" smtClean="0">
                <a:solidFill>
                  <a:schemeClr val="tx1"/>
                </a:solidFill>
                <a:latin typeface="+mn-lt"/>
                <a:ea typeface="+mn-ea"/>
                <a:cs typeface="+mn-cs"/>
              </a:rPr>
              <a:t>  Trucking in Atlantic Canada is highly competitive.    With the rise of immigrants in Canada and the Canadian workforce, it is logically to conclude that the client for our transportation services will also be changing.  A trucking company that has a diverse team can better understand and service the the need of a diverse customer base.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POSITIVE REPUTATION:  A company that is inclusive and welcoming of diversity within their workforce is appealing to everyone.   The companies who treat their employees fairly and do not discriminate are ones which other companies want to form business relationships because they see them as honest and transparent.  </a:t>
            </a:r>
            <a:endParaRPr lang="en-US" dirty="0"/>
          </a:p>
        </p:txBody>
      </p:sp>
      <p:sp>
        <p:nvSpPr>
          <p:cNvPr id="4" name="Slide Number Placeholder 3"/>
          <p:cNvSpPr>
            <a:spLocks noGrp="1"/>
          </p:cNvSpPr>
          <p:nvPr>
            <p:ph type="sldNum" sz="quarter" idx="10"/>
          </p:nvPr>
        </p:nvSpPr>
        <p:spPr/>
        <p:txBody>
          <a:bodyPr/>
          <a:lstStyle/>
          <a:p>
            <a:fld id="{E64D2390-66A8-4B4F-B83A-D7B5FEB1712C}" type="slidenum">
              <a:rPr lang="en-US" smtClean="0"/>
              <a:t>3</a:t>
            </a:fld>
            <a:endParaRPr lang="en-US"/>
          </a:p>
        </p:txBody>
      </p:sp>
    </p:spTree>
    <p:extLst>
      <p:ext uri="{BB962C8B-B14F-4D97-AF65-F5344CB8AC3E}">
        <p14:creationId xmlns:p14="http://schemas.microsoft.com/office/powerpoint/2010/main" val="3742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Instructor's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order for local businesses to grow they rely on freight services for sourcing materials and getting their products to market.  Trucking</a:t>
            </a:r>
            <a:r>
              <a:rPr lang="en-US" baseline="0" dirty="0" smtClean="0"/>
              <a:t> companies can not find fill vacant positions will be forces to downsize and offer less services to rural or remote areas making it difficult for these businesses to offer their products to national and international markets.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Without a viable transportation sector, the availability of goods and services in non-urban centers will decrease considerably forcing these communities to become less self-sufficient and possibly extinct.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Finally,  the social programs such as education, health care, employment insurance, and Canada Pension Plan are all funded by the Canadian workforce.  A decline in this population will decrease our government’s ability on both a national and regional scale to continue these programs.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4D2390-66A8-4B4F-B83A-D7B5FEB1712C}" type="slidenum">
              <a:rPr lang="en-US" smtClean="0"/>
              <a:t>4</a:t>
            </a:fld>
            <a:endParaRPr lang="en-US"/>
          </a:p>
        </p:txBody>
      </p:sp>
    </p:spTree>
    <p:extLst>
      <p:ext uri="{BB962C8B-B14F-4D97-AF65-F5344CB8AC3E}">
        <p14:creationId xmlns:p14="http://schemas.microsoft.com/office/powerpoint/2010/main" val="323258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b="1" dirty="0" smtClean="0"/>
          </a:p>
          <a:p>
            <a:r>
              <a:rPr lang="en-US" b="0" dirty="0" smtClean="0"/>
              <a:t>Contrary to</a:t>
            </a:r>
            <a:r>
              <a:rPr lang="en-US" b="0" baseline="0" dirty="0" smtClean="0"/>
              <a:t> the popular assumption that Immigrant workers are taking Canadian jobs, the actual fact is that immigration workers allow Canadians to obtain or keep the jobs they want.  For example, there is an increasing desire of many Canadian drivers to run certain lanes or operate locally.  However, with a vast country like Canada and our trade relations with our </a:t>
            </a:r>
            <a:r>
              <a:rPr lang="en-US" b="0" baseline="0" dirty="0" err="1" smtClean="0"/>
              <a:t>neighbours</a:t>
            </a:r>
            <a:r>
              <a:rPr lang="en-US" b="0" baseline="0" dirty="0" smtClean="0"/>
              <a:t> to the south, the supplies and markets for Atlantic Canada requires long-haul and </a:t>
            </a:r>
            <a:r>
              <a:rPr lang="en-US" b="0" baseline="0" dirty="0" err="1" smtClean="0"/>
              <a:t>transborder</a:t>
            </a:r>
            <a:r>
              <a:rPr lang="en-US" b="0" baseline="0" dirty="0" smtClean="0"/>
              <a:t> hauling.  When immigrant drivers are hired to work these particular jobs, it allows trucking companies the flexibility to create and offer driving positions that can accommodate the needs and desires of Canadian Drivers.  </a:t>
            </a:r>
            <a:endParaRPr lang="en-US" b="0" dirty="0" smtClean="0"/>
          </a:p>
          <a:p>
            <a:endParaRPr lang="en-US" dirty="0" smtClean="0"/>
          </a:p>
          <a:p>
            <a:r>
              <a:rPr lang="en-US" dirty="0" smtClean="0"/>
              <a:t>The average age of the immigrant worker</a:t>
            </a:r>
            <a:r>
              <a:rPr lang="en-US" baseline="0" dirty="0" smtClean="0"/>
              <a:t> who comes to Canada is between the ages of 25 to 44.  This segment of the population are having families, buying homes, and are the biggest consumers of goods and services in Canada.  This stimulates the economy.  </a:t>
            </a:r>
          </a:p>
          <a:p>
            <a:endParaRPr lang="en-US" baseline="0" dirty="0" smtClean="0"/>
          </a:p>
          <a:p>
            <a:r>
              <a:rPr lang="en-US" baseline="0" dirty="0" smtClean="0"/>
              <a:t>It is this age group that also supports the social programs in Canada such as education, health care, employment insurance, and Canada Pension Plan.  Without immigrants to support these programs, these services will be dramatically reduced or eliminated all together. </a:t>
            </a:r>
            <a:endParaRPr lang="en-US" dirty="0" smtClean="0"/>
          </a:p>
          <a:p>
            <a:endParaRPr lang="en-US" dirty="0" smtClean="0"/>
          </a:p>
          <a:p>
            <a:r>
              <a:rPr lang="en-US" dirty="0" smtClean="0"/>
              <a:t>For</a:t>
            </a:r>
            <a:r>
              <a:rPr lang="en-US" baseline="0" dirty="0" smtClean="0"/>
              <a:t> more statistics Why Immigration is Important to Canada, check out  </a:t>
            </a:r>
            <a:r>
              <a:rPr lang="en-US" dirty="0" smtClean="0"/>
              <a:t>http://</a:t>
            </a:r>
            <a:r>
              <a:rPr lang="en-US" dirty="0" err="1" smtClean="0"/>
              <a:t>www.conferenceboard.ca</a:t>
            </a:r>
            <a:r>
              <a:rPr lang="en-US" dirty="0" smtClean="0"/>
              <a:t>/Libraries/CONF_PDFS_PUBLIC/15-0093_immigrationinfographic.sflb</a:t>
            </a:r>
          </a:p>
          <a:p>
            <a:endParaRPr lang="en-US" dirty="0"/>
          </a:p>
        </p:txBody>
      </p:sp>
      <p:sp>
        <p:nvSpPr>
          <p:cNvPr id="4" name="Slide Number Placeholder 3"/>
          <p:cNvSpPr>
            <a:spLocks noGrp="1"/>
          </p:cNvSpPr>
          <p:nvPr>
            <p:ph type="sldNum" sz="quarter" idx="10"/>
          </p:nvPr>
        </p:nvSpPr>
        <p:spPr/>
        <p:txBody>
          <a:bodyPr/>
          <a:lstStyle/>
          <a:p>
            <a:fld id="{E64D2390-66A8-4B4F-B83A-D7B5FEB1712C}" type="slidenum">
              <a:rPr lang="en-US" smtClean="0"/>
              <a:t>5</a:t>
            </a:fld>
            <a:endParaRPr lang="en-US"/>
          </a:p>
        </p:txBody>
      </p:sp>
    </p:spTree>
    <p:extLst>
      <p:ext uri="{BB962C8B-B14F-4D97-AF65-F5344CB8AC3E}">
        <p14:creationId xmlns:p14="http://schemas.microsoft.com/office/powerpoint/2010/main" val="320133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EED8A9A-11F7-3346-91DC-3055334BD8C8}"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4769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EED8A9A-11F7-3346-91DC-3055334BD8C8}"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381468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EED8A9A-11F7-3346-91DC-3055334BD8C8}"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325876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EED8A9A-11F7-3346-91DC-3055334BD8C8}"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254537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EED8A9A-11F7-3346-91DC-3055334BD8C8}"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22563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EED8A9A-11F7-3346-91DC-3055334BD8C8}"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375791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EED8A9A-11F7-3346-91DC-3055334BD8C8}"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322381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EED8A9A-11F7-3346-91DC-3055334BD8C8}"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156285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D8A9A-11F7-3346-91DC-3055334BD8C8}"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121305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EED8A9A-11F7-3346-91DC-3055334BD8C8}"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332610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EED8A9A-11F7-3346-91DC-3055334BD8C8}"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317C3-F9C6-B94B-AD44-C842B0BADA7C}" type="slidenum">
              <a:rPr lang="en-US" smtClean="0"/>
              <a:t>‹#›</a:t>
            </a:fld>
            <a:endParaRPr lang="en-US"/>
          </a:p>
        </p:txBody>
      </p:sp>
    </p:spTree>
    <p:extLst>
      <p:ext uri="{BB962C8B-B14F-4D97-AF65-F5344CB8AC3E}">
        <p14:creationId xmlns:p14="http://schemas.microsoft.com/office/powerpoint/2010/main" val="389454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D8A9A-11F7-3346-91DC-3055334BD8C8}" type="datetimeFigureOut">
              <a:rPr lang="en-US" smtClean="0"/>
              <a:t>5/31/2017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317C3-F9C6-B94B-AD44-C842B0BADA7C}" type="slidenum">
              <a:rPr lang="en-US" smtClean="0"/>
              <a:t>‹#›</a:t>
            </a:fld>
            <a:endParaRPr lang="en-US"/>
          </a:p>
        </p:txBody>
      </p:sp>
    </p:spTree>
    <p:extLst>
      <p:ext uri="{BB962C8B-B14F-4D97-AF65-F5344CB8AC3E}">
        <p14:creationId xmlns:p14="http://schemas.microsoft.com/office/powerpoint/2010/main" val="79345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Benefits of an Immigration Strategy</a:t>
            </a:r>
            <a:endParaRPr lang="en-US" dirty="0"/>
          </a:p>
        </p:txBody>
      </p:sp>
      <p:sp>
        <p:nvSpPr>
          <p:cNvPr id="3" name="Subtitle 2"/>
          <p:cNvSpPr>
            <a:spLocks noGrp="1"/>
          </p:cNvSpPr>
          <p:nvPr>
            <p:ph type="subTitle" idx="1"/>
          </p:nvPr>
        </p:nvSpPr>
        <p:spPr/>
        <p:txBody>
          <a:bodyPr/>
          <a:lstStyle/>
          <a:p>
            <a:r>
              <a:rPr lang="en-US" dirty="0" smtClean="0"/>
              <a:t>The Trucking Industry in Atlantic Canada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2500" y="5638800"/>
            <a:ext cx="2639000" cy="730800"/>
          </a:xfrm>
          <a:prstGeom prst="rect">
            <a:avLst/>
          </a:prstGeom>
        </p:spPr>
      </p:pic>
    </p:spTree>
    <p:extLst>
      <p:ext uri="{BB962C8B-B14F-4D97-AF65-F5344CB8AC3E}">
        <p14:creationId xmlns:p14="http://schemas.microsoft.com/office/powerpoint/2010/main" val="343948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Changing Face of Trucking</a:t>
            </a:r>
            <a:endParaRPr lang="en-US" dirty="0"/>
          </a:p>
        </p:txBody>
      </p:sp>
      <p:pic>
        <p:nvPicPr>
          <p:cNvPr id="4" name="Content Placeholder 3" descr="Depositphotos_33984585_original.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210" r="32515"/>
          <a:stretch/>
        </p:blipFill>
        <p:spPr>
          <a:xfrm>
            <a:off x="4804606" y="1668463"/>
            <a:ext cx="3882194" cy="4857750"/>
          </a:xfrm>
        </p:spPr>
      </p:pic>
      <p:sp>
        <p:nvSpPr>
          <p:cNvPr id="5" name="Content Placeholder 2"/>
          <p:cNvSpPr>
            <a:spLocks noGrp="1"/>
          </p:cNvSpPr>
          <p:nvPr/>
        </p:nvSpPr>
        <p:spPr>
          <a:xfrm>
            <a:off x="457200" y="116601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extBox 5"/>
          <p:cNvSpPr txBox="1"/>
          <p:nvPr/>
        </p:nvSpPr>
        <p:spPr>
          <a:xfrm>
            <a:off x="161009" y="1917319"/>
            <a:ext cx="4338419" cy="4154984"/>
          </a:xfrm>
          <a:prstGeom prst="rect">
            <a:avLst/>
          </a:prstGeom>
          <a:noFill/>
        </p:spPr>
        <p:txBody>
          <a:bodyPr wrap="square" rtlCol="0">
            <a:spAutoFit/>
          </a:bodyPr>
          <a:lstStyle/>
          <a:p>
            <a:r>
              <a:rPr lang="en-US" sz="3200" b="1" dirty="0" smtClean="0"/>
              <a:t>Professional Industry</a:t>
            </a:r>
          </a:p>
          <a:p>
            <a:pPr marL="742950" lvl="1" indent="-285750">
              <a:buFont typeface="Arial"/>
              <a:buChar char="•"/>
            </a:pPr>
            <a:r>
              <a:rPr lang="en-US" sz="2800" dirty="0" smtClean="0"/>
              <a:t>Highly Regulated</a:t>
            </a:r>
          </a:p>
          <a:p>
            <a:pPr marL="742950" lvl="1" indent="-285750">
              <a:buFont typeface="Arial"/>
              <a:buChar char="•"/>
            </a:pPr>
            <a:r>
              <a:rPr lang="en-US" sz="2800" dirty="0" smtClean="0"/>
              <a:t>Technological Advancements</a:t>
            </a:r>
          </a:p>
          <a:p>
            <a:r>
              <a:rPr lang="en-US" sz="3200" b="1" dirty="0" smtClean="0"/>
              <a:t>Skilled </a:t>
            </a:r>
            <a:r>
              <a:rPr lang="en-US" sz="3200" b="1" dirty="0" err="1" smtClean="0"/>
              <a:t>Labour</a:t>
            </a:r>
            <a:r>
              <a:rPr lang="en-US" sz="3200" b="1" dirty="0" smtClean="0"/>
              <a:t> Shortage  </a:t>
            </a:r>
          </a:p>
          <a:p>
            <a:pPr marL="742950" lvl="1" indent="-285750">
              <a:buFont typeface="Arial"/>
              <a:buChar char="•"/>
            </a:pPr>
            <a:r>
              <a:rPr lang="en-US" sz="2800" dirty="0" smtClean="0"/>
              <a:t>Employment Growth</a:t>
            </a:r>
          </a:p>
          <a:p>
            <a:pPr marL="742950" lvl="1" indent="-285750">
              <a:buFont typeface="Arial"/>
              <a:buChar char="•"/>
            </a:pPr>
            <a:r>
              <a:rPr lang="en-US" sz="2800" dirty="0" smtClean="0"/>
              <a:t>Aging Population</a:t>
            </a:r>
          </a:p>
          <a:p>
            <a:r>
              <a:rPr lang="en-US" sz="3200" b="1" dirty="0" smtClean="0"/>
              <a:t>Workforce Diversity</a:t>
            </a:r>
          </a:p>
          <a:p>
            <a:endParaRPr lang="en-US" sz="2800" dirty="0"/>
          </a:p>
        </p:txBody>
      </p:sp>
    </p:spTree>
    <p:extLst>
      <p:ext uri="{BB962C8B-B14F-4D97-AF65-F5344CB8AC3E}">
        <p14:creationId xmlns:p14="http://schemas.microsoft.com/office/powerpoint/2010/main" val="346310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to Business</a:t>
            </a:r>
            <a:endParaRPr lang="en-US" dirty="0"/>
          </a:p>
        </p:txBody>
      </p:sp>
      <p:pic>
        <p:nvPicPr>
          <p:cNvPr id="4" name="Content Placeholder 3" descr="Depositphotos_132039984_original.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762" t="8482" r="41679" b="9113"/>
          <a:stretch/>
        </p:blipFill>
        <p:spPr>
          <a:xfrm>
            <a:off x="4608286" y="1600200"/>
            <a:ext cx="4078514" cy="4525963"/>
          </a:xfrm>
        </p:spPr>
      </p:pic>
      <p:sp>
        <p:nvSpPr>
          <p:cNvPr id="6" name="TextBox 5"/>
          <p:cNvSpPr txBox="1"/>
          <p:nvPr/>
        </p:nvSpPr>
        <p:spPr>
          <a:xfrm>
            <a:off x="457200" y="1941286"/>
            <a:ext cx="3878943" cy="3816429"/>
          </a:xfrm>
          <a:prstGeom prst="rect">
            <a:avLst/>
          </a:prstGeom>
          <a:noFill/>
        </p:spPr>
        <p:txBody>
          <a:bodyPr wrap="square" rtlCol="0">
            <a:spAutoFit/>
          </a:bodyPr>
          <a:lstStyle/>
          <a:p>
            <a:pPr marL="285750" indent="-285750">
              <a:buFont typeface="Arial"/>
              <a:buChar char="•"/>
            </a:pPr>
            <a:r>
              <a:rPr lang="en-US" sz="3200" dirty="0"/>
              <a:t>Reduce the Skilled </a:t>
            </a:r>
            <a:r>
              <a:rPr lang="en-US" sz="3200" dirty="0" err="1"/>
              <a:t>Labour</a:t>
            </a:r>
            <a:r>
              <a:rPr lang="en-US" sz="3200" dirty="0"/>
              <a:t> </a:t>
            </a:r>
            <a:r>
              <a:rPr lang="en-US" sz="3200" dirty="0" smtClean="0"/>
              <a:t>Shortage</a:t>
            </a:r>
          </a:p>
          <a:p>
            <a:pPr marL="285750" indent="-285750">
              <a:buFont typeface="Arial"/>
              <a:buChar char="•"/>
            </a:pPr>
            <a:r>
              <a:rPr lang="en-US" sz="3200" dirty="0" smtClean="0"/>
              <a:t>Increase Productivity</a:t>
            </a:r>
          </a:p>
          <a:p>
            <a:pPr marL="285750" indent="-285750">
              <a:buFont typeface="Arial"/>
              <a:buChar char="•"/>
            </a:pPr>
            <a:r>
              <a:rPr lang="en-US" sz="3200" dirty="0" smtClean="0"/>
              <a:t>Competitive Advantage</a:t>
            </a:r>
          </a:p>
          <a:p>
            <a:pPr marL="285750" indent="-285750">
              <a:buFont typeface="Arial"/>
              <a:buChar char="•"/>
            </a:pPr>
            <a:r>
              <a:rPr lang="en-US" sz="3200" dirty="0" smtClean="0"/>
              <a:t>Positive Reputation</a:t>
            </a:r>
          </a:p>
          <a:p>
            <a:pPr marL="285750" indent="-285750">
              <a:buFont typeface="Arial"/>
              <a:buChar char="•"/>
            </a:pPr>
            <a:endParaRPr lang="en-US" dirty="0"/>
          </a:p>
        </p:txBody>
      </p:sp>
    </p:spTree>
    <p:extLst>
      <p:ext uri="{BB962C8B-B14F-4D97-AF65-F5344CB8AC3E}">
        <p14:creationId xmlns:p14="http://schemas.microsoft.com/office/powerpoint/2010/main" val="276086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to Atlantic Canada</a:t>
            </a:r>
            <a:endParaRPr lang="en-US" dirty="0"/>
          </a:p>
        </p:txBody>
      </p:sp>
      <p:pic>
        <p:nvPicPr>
          <p:cNvPr id="4" name="Content Placeholder 3" descr="Depositphotos_5252768_original.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176" t="8176" r="36958" b="9669"/>
          <a:stretch/>
        </p:blipFill>
        <p:spPr>
          <a:xfrm>
            <a:off x="4931228" y="1417638"/>
            <a:ext cx="3755572" cy="4708525"/>
          </a:xfrm>
        </p:spPr>
      </p:pic>
      <p:sp>
        <p:nvSpPr>
          <p:cNvPr id="6" name="Rectangle 5"/>
          <p:cNvSpPr/>
          <p:nvPr/>
        </p:nvSpPr>
        <p:spPr>
          <a:xfrm>
            <a:off x="145143" y="1470617"/>
            <a:ext cx="4572000" cy="4801314"/>
          </a:xfrm>
          <a:prstGeom prst="rect">
            <a:avLst/>
          </a:prstGeom>
        </p:spPr>
        <p:txBody>
          <a:bodyPr>
            <a:spAutoFit/>
          </a:bodyPr>
          <a:lstStyle/>
          <a:p>
            <a:pPr marL="285750" indent="-285750">
              <a:buFont typeface="Arial"/>
              <a:buChar char="•"/>
            </a:pPr>
            <a:r>
              <a:rPr lang="en-US" sz="3200" dirty="0"/>
              <a:t>S</a:t>
            </a:r>
            <a:r>
              <a:rPr lang="en-US" sz="3200" dirty="0" smtClean="0"/>
              <a:t>ustainability and growth of local businesses</a:t>
            </a:r>
          </a:p>
          <a:p>
            <a:pPr marL="285750" indent="-285750">
              <a:buFont typeface="Arial"/>
              <a:buChar char="•"/>
            </a:pPr>
            <a:r>
              <a:rPr lang="en-US" sz="3200" dirty="0" smtClean="0"/>
              <a:t>Available of goods and services in non-urban centers</a:t>
            </a:r>
          </a:p>
          <a:p>
            <a:pPr marL="285750" indent="-285750">
              <a:buFont typeface="Arial"/>
              <a:buChar char="•"/>
            </a:pPr>
            <a:r>
              <a:rPr lang="en-US" sz="3200" dirty="0" smtClean="0"/>
              <a:t>Continuation of social programs in Atlantic Canada</a:t>
            </a:r>
          </a:p>
          <a:p>
            <a:pPr marL="285750" indent="-285750">
              <a:buFont typeface="Arial"/>
              <a:buChar char="•"/>
            </a:pPr>
            <a:endParaRPr lang="en-US" dirty="0" smtClean="0"/>
          </a:p>
        </p:txBody>
      </p:sp>
    </p:spTree>
    <p:extLst>
      <p:ext uri="{BB962C8B-B14F-4D97-AF65-F5344CB8AC3E}">
        <p14:creationId xmlns:p14="http://schemas.microsoft.com/office/powerpoint/2010/main" val="310387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All Employees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938" t="8753" r="26411" b="8753"/>
          <a:stretch/>
        </p:blipFill>
        <p:spPr>
          <a:xfrm>
            <a:off x="4792133" y="1600200"/>
            <a:ext cx="3894667" cy="4906936"/>
          </a:xfrm>
        </p:spPr>
      </p:pic>
      <p:sp>
        <p:nvSpPr>
          <p:cNvPr id="3" name="TextBox 2"/>
          <p:cNvSpPr txBox="1"/>
          <p:nvPr/>
        </p:nvSpPr>
        <p:spPr>
          <a:xfrm>
            <a:off x="457200" y="1925638"/>
            <a:ext cx="4030133" cy="4247317"/>
          </a:xfrm>
          <a:prstGeom prst="rect">
            <a:avLst/>
          </a:prstGeom>
          <a:noFill/>
        </p:spPr>
        <p:txBody>
          <a:bodyPr wrap="square" rtlCol="0">
            <a:spAutoFit/>
          </a:bodyPr>
          <a:lstStyle/>
          <a:p>
            <a:pPr marL="457200" indent="-457200">
              <a:buFont typeface="Arial"/>
              <a:buChar char="•"/>
            </a:pPr>
            <a:r>
              <a:rPr lang="en-US" sz="2800" dirty="0" smtClean="0"/>
              <a:t>Immigrant Workers secure work for Canadian Workers</a:t>
            </a:r>
          </a:p>
          <a:p>
            <a:pPr marL="457200" indent="-457200">
              <a:buFont typeface="Arial"/>
              <a:buChar char="•"/>
            </a:pPr>
            <a:r>
              <a:rPr lang="en-US" sz="2800" dirty="0" smtClean="0"/>
              <a:t>Good for the overall local economy</a:t>
            </a:r>
          </a:p>
          <a:p>
            <a:pPr marL="457200" indent="-457200">
              <a:buFont typeface="Arial"/>
              <a:buChar char="•"/>
            </a:pPr>
            <a:r>
              <a:rPr lang="en-US" sz="2800" dirty="0" smtClean="0"/>
              <a:t>Ensures a continuation of Government-sponsored programs and services </a:t>
            </a:r>
          </a:p>
          <a:p>
            <a:endParaRPr lang="en-US" dirty="0"/>
          </a:p>
        </p:txBody>
      </p:sp>
    </p:spTree>
    <p:extLst>
      <p:ext uri="{BB962C8B-B14F-4D97-AF65-F5344CB8AC3E}">
        <p14:creationId xmlns:p14="http://schemas.microsoft.com/office/powerpoint/2010/main" val="239290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positphotos_100724834_original.jpg"/>
          <p:cNvPicPr>
            <a:picLocks noGrp="1" noChangeAspect="1"/>
          </p:cNvPicPr>
          <p:nvPr>
            <p:ph idx="1"/>
          </p:nvPr>
        </p:nvPicPr>
        <p:blipFill>
          <a:blip r:embed="rId2" cstate="print">
            <a:extLst>
              <a:ext uri="{28A0092B-C50C-407E-A947-70E740481C1C}">
                <a14:useLocalDpi xmlns:a14="http://schemas.microsoft.com/office/drawing/2010/main" val="0"/>
              </a:ext>
            </a:extLst>
          </a:blip>
          <a:srcRect l="6333" r="6333"/>
          <a:stretch>
            <a:fillRect/>
          </a:stretch>
        </p:blipFill>
        <p:spPr/>
      </p:pic>
      <p:sp>
        <p:nvSpPr>
          <p:cNvPr id="4" name="Text Placeholder 3"/>
          <p:cNvSpPr>
            <a:spLocks noGrp="1"/>
          </p:cNvSpPr>
          <p:nvPr>
            <p:ph type="body" sz="half" idx="2"/>
          </p:nvPr>
        </p:nvSpPr>
        <p:spPr>
          <a:xfrm>
            <a:off x="457200" y="1816100"/>
            <a:ext cx="3008313" cy="2774043"/>
          </a:xfrm>
        </p:spPr>
        <p:txBody>
          <a:bodyPr>
            <a:normAutofit/>
          </a:bodyPr>
          <a:lstStyle/>
          <a:p>
            <a:pPr algn="ctr"/>
            <a:r>
              <a:rPr lang="en-US" sz="2800" b="1" dirty="0" smtClean="0"/>
              <a:t>When We Include Immigration in Our Hiring Strategy . . .</a:t>
            </a:r>
          </a:p>
          <a:p>
            <a:pPr algn="ctr"/>
            <a:endParaRPr lang="en-US" sz="2800" b="1" dirty="0"/>
          </a:p>
          <a:p>
            <a:pPr algn="ctr"/>
            <a:r>
              <a:rPr lang="en-US" sz="2800" b="1" dirty="0" smtClean="0"/>
              <a:t>EVEVRYONE WINS!</a:t>
            </a:r>
            <a:endParaRPr lang="en-US" sz="2800" b="1" dirty="0"/>
          </a:p>
        </p:txBody>
      </p:sp>
      <p:sp>
        <p:nvSpPr>
          <p:cNvPr id="6" name="Title 1"/>
          <p:cNvSpPr>
            <a:spLocks noGrp="1"/>
          </p:cNvSpPr>
          <p:nvPr>
            <p:ph type="title"/>
          </p:nvPr>
        </p:nvSpPr>
        <p:spPr>
          <a:xfrm>
            <a:off x="457200" y="273050"/>
            <a:ext cx="3008313" cy="1162050"/>
          </a:xfrm>
        </p:spPr>
        <p:txBody>
          <a:bodyPr>
            <a:normAutofit/>
          </a:bodyPr>
          <a:lstStyle/>
          <a:p>
            <a:pPr algn="ctr"/>
            <a:r>
              <a:rPr lang="en-US" sz="4400" dirty="0"/>
              <a:t>C</a:t>
            </a:r>
            <a:r>
              <a:rPr lang="en-US" sz="4400" dirty="0" smtClean="0"/>
              <a:t>onclusion</a:t>
            </a:r>
            <a:endParaRPr lang="en-US" sz="4400" dirty="0"/>
          </a:p>
        </p:txBody>
      </p:sp>
    </p:spTree>
    <p:extLst>
      <p:ext uri="{BB962C8B-B14F-4D97-AF65-F5344CB8AC3E}">
        <p14:creationId xmlns:p14="http://schemas.microsoft.com/office/powerpoint/2010/main" val="2808360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1622</TotalTime>
  <Words>1147</Words>
  <Application>Microsoft Office PowerPoint</Application>
  <PresentationFormat>On-screen Show (4:3)</PresentationFormat>
  <Paragraphs>80</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The Benefits of an Immigration Strategy</vt:lpstr>
      <vt:lpstr>The Changing Face of Trucking</vt:lpstr>
      <vt:lpstr>Benefit to Business</vt:lpstr>
      <vt:lpstr>Benefit to Atlantic Canada</vt:lpstr>
      <vt:lpstr>Benefits for All Employees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Immigration</dc:title>
  <dc:creator>THRSC Atlantic</dc:creator>
  <cp:lastModifiedBy>Reid Business Services</cp:lastModifiedBy>
  <cp:revision>35</cp:revision>
  <dcterms:created xsi:type="dcterms:W3CDTF">2017-05-15T16:16:19Z</dcterms:created>
  <dcterms:modified xsi:type="dcterms:W3CDTF">2017-05-31T18:57:27Z</dcterms:modified>
</cp:coreProperties>
</file>