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58" r:id="rId5"/>
    <p:sldId id="263" r:id="rId6"/>
    <p:sldId id="262" r:id="rId7"/>
    <p:sldId id="261" r:id="rId8"/>
    <p:sldId id="260" r:id="rId9"/>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66627" autoAdjust="0"/>
  </p:normalViewPr>
  <p:slideViewPr>
    <p:cSldViewPr snapToGrid="0">
      <p:cViewPr varScale="1">
        <p:scale>
          <a:sx n="50" d="100"/>
          <a:sy n="50" d="100"/>
        </p:scale>
        <p:origin x="185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41A7873-1D69-4BC4-B6DE-5EFD92C9A427}" type="datetimeFigureOut">
              <a:rPr lang="en-US" smtClean="0"/>
              <a:pPr/>
              <a:t>3/20/2015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55D109-433E-4766-8936-4151DF2DB556}" type="slidenum">
              <a:rPr lang="en-US" smtClean="0"/>
              <a:pPr/>
              <a:t>‹#›</a:t>
            </a:fld>
            <a:endParaRPr lang="en-US" dirty="0"/>
          </a:p>
        </p:txBody>
      </p:sp>
    </p:spTree>
    <p:extLst>
      <p:ext uri="{BB962C8B-B14F-4D97-AF65-F5344CB8AC3E}">
        <p14:creationId xmlns:p14="http://schemas.microsoft.com/office/powerpoint/2010/main" val="45049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1:</a:t>
            </a:r>
            <a:endParaRPr lang="en-US" dirty="0"/>
          </a:p>
          <a:p>
            <a:r>
              <a:rPr lang="en-CA" dirty="0"/>
              <a:t>This presentation is about Essential Skills and the benefits of building it into the workplace. </a:t>
            </a:r>
            <a:endParaRPr lang="en-US" dirty="0"/>
          </a:p>
          <a:p>
            <a:endParaRPr lang="en-CA" dirty="0" smtClean="0"/>
          </a:p>
          <a:p>
            <a:r>
              <a:rPr lang="en-CA" dirty="0" smtClean="0"/>
              <a:t>The </a:t>
            </a:r>
            <a:r>
              <a:rPr lang="en-CA" dirty="0"/>
              <a:t>presentation objectives are to: </a:t>
            </a:r>
            <a:endParaRPr lang="en-US" dirty="0"/>
          </a:p>
          <a:p>
            <a:pPr lvl="0"/>
            <a:endParaRPr lang="en-CA" dirty="0" smtClean="0"/>
          </a:p>
          <a:p>
            <a:pPr lvl="0"/>
            <a:r>
              <a:rPr lang="en-CA" dirty="0" smtClean="0"/>
              <a:t>1</a:t>
            </a:r>
            <a:r>
              <a:rPr lang="en-CA" dirty="0"/>
              <a:t>. Develop an understanding of Essential Skills. </a:t>
            </a:r>
            <a:endParaRPr lang="en-US" dirty="0"/>
          </a:p>
          <a:p>
            <a:pPr lvl="0"/>
            <a:r>
              <a:rPr lang="en-CA" dirty="0"/>
              <a:t>2. Understand the impact of Essential Skills on business.</a:t>
            </a:r>
            <a:endParaRPr lang="en-US" dirty="0"/>
          </a:p>
          <a:p>
            <a:pPr lvl="0"/>
            <a:r>
              <a:rPr lang="en-CA" dirty="0"/>
              <a:t>3. Examine the benefits of building Essential Skills into our business.</a:t>
            </a:r>
            <a:endParaRPr lang="en-US" dirty="0"/>
          </a:p>
          <a:p>
            <a:pPr lvl="0"/>
            <a:r>
              <a:rPr lang="en-CA" dirty="0"/>
              <a:t>4. Examine opportunities to build Essentials Skills into our business practices.</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1</a:t>
            </a:fld>
            <a:endParaRPr lang="en-US" dirty="0"/>
          </a:p>
        </p:txBody>
      </p:sp>
    </p:spTree>
    <p:extLst>
      <p:ext uri="{BB962C8B-B14F-4D97-AF65-F5344CB8AC3E}">
        <p14:creationId xmlns:p14="http://schemas.microsoft.com/office/powerpoint/2010/main" val="422818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2: </a:t>
            </a:r>
            <a:endParaRPr lang="en-US" dirty="0"/>
          </a:p>
          <a:p>
            <a:r>
              <a:rPr lang="en-CA" dirty="0"/>
              <a:t>After the video ask the group after the video what term Essential Skills means to them. Flip chart their responses. Acknowledge the information the group provided. </a:t>
            </a:r>
            <a:endParaRPr lang="en-US" dirty="0"/>
          </a:p>
          <a:p>
            <a:endParaRPr lang="en-CA" dirty="0" smtClean="0"/>
          </a:p>
          <a:p>
            <a:r>
              <a:rPr lang="en-CA" dirty="0" smtClean="0"/>
              <a:t>Essential </a:t>
            </a:r>
            <a:r>
              <a:rPr lang="en-CA" dirty="0"/>
              <a:t>Skills are all around us in everything we do. We all use Essential Skills at varying levels. Let’s take look at how Essential Skills are defined. </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2</a:t>
            </a:fld>
            <a:endParaRPr lang="en-US" dirty="0"/>
          </a:p>
        </p:txBody>
      </p:sp>
    </p:spTree>
    <p:extLst>
      <p:ext uri="{BB962C8B-B14F-4D97-AF65-F5344CB8AC3E}">
        <p14:creationId xmlns:p14="http://schemas.microsoft.com/office/powerpoint/2010/main" val="87428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3:</a:t>
            </a:r>
            <a:endParaRPr lang="en-US" dirty="0"/>
          </a:p>
          <a:p>
            <a:r>
              <a:rPr lang="en-CA" dirty="0"/>
              <a:t>Most adults in Canada have skills in these areas, but many don't have skills at the level they need to be safe and effective at work. Jobs are becoming more complex.</a:t>
            </a:r>
            <a:endParaRPr lang="en-US" dirty="0"/>
          </a:p>
          <a:p>
            <a:endParaRPr lang="en-CA" dirty="0" smtClean="0"/>
          </a:p>
          <a:p>
            <a:r>
              <a:rPr lang="en-CA" dirty="0" smtClean="0"/>
              <a:t>We </a:t>
            </a:r>
            <a:r>
              <a:rPr lang="en-CA" dirty="0"/>
              <a:t>often think these are the kinds of skills people have learned in school – but that’s not always the case. The skills we learn in school may not be applicable at work. For example, we learn to write poetry in school but few of us use that skill at work. </a:t>
            </a:r>
            <a:endParaRPr lang="en-US" dirty="0"/>
          </a:p>
          <a:p>
            <a:endParaRPr lang="en-CA" dirty="0"/>
          </a:p>
          <a:p>
            <a:r>
              <a:rPr lang="en-CA" dirty="0"/>
              <a:t>Some Essential Skills, like document use, are not taught at school. Locating and using information from tables and technical drawings are two examples of document use. </a:t>
            </a:r>
            <a:endParaRPr lang="en-US" dirty="0"/>
          </a:p>
          <a:p>
            <a:endParaRPr lang="en-CA" dirty="0" smtClean="0"/>
          </a:p>
          <a:p>
            <a:r>
              <a:rPr lang="en-CA" dirty="0" smtClean="0"/>
              <a:t>If </a:t>
            </a:r>
            <a:r>
              <a:rPr lang="en-CA" dirty="0"/>
              <a:t>we don’t use the skills we learn, we lose them. Math is a good example. When most of us graduate high school, our math skills are good, but we quickly forget how to calculate dimensions and volumes or divide fractions if we don’t use those skills. </a:t>
            </a:r>
            <a:endParaRPr lang="en-US" dirty="0"/>
          </a:p>
          <a:p>
            <a:endParaRPr lang="en-CA" dirty="0"/>
          </a:p>
          <a:p>
            <a:r>
              <a:rPr lang="en-CA" dirty="0"/>
              <a:t>Common myth: Essential Skills development is about teaching people how to read &amp; write.</a:t>
            </a:r>
            <a:endParaRPr lang="en-US" dirty="0"/>
          </a:p>
          <a:p>
            <a:endParaRPr lang="en-CA" dirty="0" smtClean="0"/>
          </a:p>
          <a:p>
            <a:r>
              <a:rPr lang="en-CA" dirty="0" smtClean="0"/>
              <a:t>Truth</a:t>
            </a:r>
            <a:r>
              <a:rPr lang="en-CA" dirty="0"/>
              <a:t>: Essential Skills is about improving the essential skills needed to do the tasks required by employers, secondary, post-secondary, apprenticeship programs and daily living skills for those wanting to improve their quality of life &amp; participation in the community.</a:t>
            </a:r>
            <a:endParaRPr lang="en-US" dirty="0"/>
          </a:p>
          <a:p>
            <a:endParaRPr lang="en-CA" dirty="0"/>
          </a:p>
          <a:p>
            <a:r>
              <a:rPr lang="en-CA" dirty="0"/>
              <a:t>For a business it is about creating learning opportunities for employees through a variety of activities. Research has shown that the most important skills for the trucking industry are Reading, document use and numeracy (math).</a:t>
            </a:r>
            <a:endParaRPr lang="en-US" dirty="0"/>
          </a:p>
          <a:p>
            <a:endParaRPr lang="en-CA" b="1" dirty="0"/>
          </a:p>
          <a:p>
            <a:r>
              <a:rPr lang="en-CA" b="1" dirty="0"/>
              <a:t>Tip: Optional activity:</a:t>
            </a:r>
            <a:endParaRPr lang="en-US" dirty="0"/>
          </a:p>
          <a:p>
            <a:r>
              <a:rPr lang="en-CA" dirty="0"/>
              <a:t>Before moving to the next slide have workshop participants complete</a:t>
            </a:r>
            <a:r>
              <a:rPr lang="en-CA" b="1" dirty="0"/>
              <a:t> </a:t>
            </a:r>
            <a:r>
              <a:rPr lang="en-CA" dirty="0"/>
              <a:t>the “Are you facing any of these challenges in your business” questionnaire.  Move to the next slide after participants have completed the questionnaire.</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3</a:t>
            </a:fld>
            <a:endParaRPr lang="en-US" dirty="0"/>
          </a:p>
        </p:txBody>
      </p:sp>
    </p:spTree>
    <p:extLst>
      <p:ext uri="{BB962C8B-B14F-4D97-AF65-F5344CB8AC3E}">
        <p14:creationId xmlns:p14="http://schemas.microsoft.com/office/powerpoint/2010/main" val="2159312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4:</a:t>
            </a:r>
            <a:endParaRPr lang="en-US" sz="1100" dirty="0"/>
          </a:p>
          <a:p>
            <a:r>
              <a:rPr lang="en-CA" dirty="0"/>
              <a:t>Are we currently dealing with any of these challenges? Maybe Essential Skills are linked to some of our problem areas. </a:t>
            </a:r>
            <a:endParaRPr lang="en-US" dirty="0"/>
          </a:p>
          <a:p>
            <a:endParaRPr lang="en-CA" dirty="0" smtClean="0"/>
          </a:p>
          <a:p>
            <a:r>
              <a:rPr lang="en-CA" dirty="0" smtClean="0"/>
              <a:t>Essential </a:t>
            </a:r>
            <a:r>
              <a:rPr lang="en-CA" dirty="0"/>
              <a:t>Skills are underlying skills used by professional drivers to complete everyday work tasks. Professional drivers have varying Essential Skills levels, which can affect their job performance.   </a:t>
            </a:r>
            <a:endParaRPr lang="en-US" dirty="0"/>
          </a:p>
          <a:p>
            <a:endParaRPr lang="en-CA" dirty="0" smtClean="0"/>
          </a:p>
          <a:p>
            <a:r>
              <a:rPr lang="en-CA" dirty="0" smtClean="0"/>
              <a:t>We </a:t>
            </a:r>
            <a:r>
              <a:rPr lang="en-CA" dirty="0"/>
              <a:t>know that: </a:t>
            </a:r>
            <a:endParaRPr lang="en-US" dirty="0"/>
          </a:p>
          <a:p>
            <a:endParaRPr lang="en-CA" dirty="0" smtClean="0"/>
          </a:p>
          <a:p>
            <a:r>
              <a:rPr lang="en-CA" dirty="0" smtClean="0"/>
              <a:t>Reading </a:t>
            </a:r>
            <a:r>
              <a:rPr lang="en-CA" dirty="0"/>
              <a:t>skills affect professional drivers’ ability to understand materials such as:</a:t>
            </a:r>
            <a:endParaRPr lang="en-US" dirty="0"/>
          </a:p>
          <a:p>
            <a:pPr marL="628650" lvl="1" indent="-171450">
              <a:buFont typeface="Arial" panose="020B0604020202020204" pitchFamily="34" charset="0"/>
              <a:buChar char="•"/>
            </a:pPr>
            <a:r>
              <a:rPr lang="en-US" dirty="0"/>
              <a:t>instructions for securing loads </a:t>
            </a:r>
          </a:p>
          <a:p>
            <a:pPr marL="628650" lvl="1" indent="-171450">
              <a:buFont typeface="Arial" panose="020B0604020202020204" pitchFamily="34" charset="0"/>
              <a:buChar char="•"/>
            </a:pPr>
            <a:r>
              <a:rPr lang="en-US" dirty="0"/>
              <a:t>tie-down procedures  </a:t>
            </a:r>
          </a:p>
          <a:p>
            <a:pPr marL="628650" lvl="1" indent="-171450">
              <a:buFont typeface="Arial" panose="020B0604020202020204" pitchFamily="34" charset="0"/>
              <a:buChar char="•"/>
            </a:pPr>
            <a:r>
              <a:rPr lang="en-US" dirty="0"/>
              <a:t>border-crossing handbooks </a:t>
            </a:r>
          </a:p>
          <a:p>
            <a:pPr marL="628650" lvl="1" indent="-171450">
              <a:buFont typeface="Arial" panose="020B0604020202020204" pitchFamily="34" charset="0"/>
              <a:buChar char="•"/>
            </a:pPr>
            <a:r>
              <a:rPr lang="en-US" dirty="0"/>
              <a:t>regulations for dangerous goods </a:t>
            </a:r>
          </a:p>
          <a:p>
            <a:r>
              <a:rPr lang="en-CA" dirty="0"/>
              <a:t> </a:t>
            </a:r>
            <a:endParaRPr lang="en-US" dirty="0"/>
          </a:p>
          <a:p>
            <a:r>
              <a:rPr lang="en-CA" dirty="0"/>
              <a:t>Document use skills affect professional drivers’ ability to understand and prepare documents such as:</a:t>
            </a:r>
            <a:endParaRPr lang="en-US" dirty="0"/>
          </a:p>
          <a:p>
            <a:pPr marL="628650" lvl="1" indent="-171450">
              <a:buFont typeface="Arial" panose="020B0604020202020204" pitchFamily="34" charset="0"/>
              <a:buChar char="•"/>
            </a:pPr>
            <a:r>
              <a:rPr lang="en-US" dirty="0"/>
              <a:t>bills of lading and loading manifest</a:t>
            </a:r>
          </a:p>
          <a:p>
            <a:pPr marL="628650" lvl="1" indent="-171450">
              <a:buFont typeface="Arial" panose="020B0604020202020204" pitchFamily="34" charset="0"/>
              <a:buChar char="•"/>
            </a:pPr>
            <a:r>
              <a:rPr lang="en-US" dirty="0"/>
              <a:t>pre- and post-trip inspections </a:t>
            </a:r>
          </a:p>
          <a:p>
            <a:pPr marL="628650" lvl="1" indent="-171450">
              <a:buFont typeface="Arial" panose="020B0604020202020204" pitchFamily="34" charset="0"/>
              <a:buChar char="•"/>
            </a:pPr>
            <a:r>
              <a:rPr lang="en-US" dirty="0"/>
              <a:t>weight charts </a:t>
            </a:r>
          </a:p>
          <a:p>
            <a:pPr marL="628650" lvl="1" indent="-171450">
              <a:buFont typeface="Arial" panose="020B0604020202020204" pitchFamily="34" charset="0"/>
              <a:buChar char="•"/>
            </a:pPr>
            <a:r>
              <a:rPr lang="en-US" dirty="0"/>
              <a:t>driver’s scorecards </a:t>
            </a:r>
          </a:p>
          <a:p>
            <a:pPr marL="628650" lvl="1" indent="-171450">
              <a:buFont typeface="Arial" panose="020B0604020202020204" pitchFamily="34" charset="0"/>
              <a:buChar char="•"/>
            </a:pPr>
            <a:r>
              <a:rPr lang="en-US" dirty="0"/>
              <a:t>log data  </a:t>
            </a:r>
          </a:p>
          <a:p>
            <a:pPr marL="628650" lvl="1" indent="-171450">
              <a:buFont typeface="Arial" panose="020B0604020202020204" pitchFamily="34" charset="0"/>
              <a:buChar char="•"/>
            </a:pPr>
            <a:r>
              <a:rPr lang="en-US" dirty="0"/>
              <a:t>schedule 1 TDG  </a:t>
            </a:r>
          </a:p>
          <a:p>
            <a:endParaRPr lang="en-CA" dirty="0"/>
          </a:p>
          <a:p>
            <a:r>
              <a:rPr lang="en-CA" dirty="0"/>
              <a:t>Numeracy skills affect professional drivers’ ability to perform numeracy tasks such as:</a:t>
            </a:r>
            <a:endParaRPr lang="en-US" dirty="0"/>
          </a:p>
          <a:p>
            <a:pPr marL="628650" lvl="1" indent="-171450">
              <a:buFont typeface="Arial" panose="020B0604020202020204" pitchFamily="34" charset="0"/>
              <a:buChar char="•"/>
            </a:pPr>
            <a:r>
              <a:rPr lang="en-US" dirty="0"/>
              <a:t>calculate gross weights of loads </a:t>
            </a:r>
          </a:p>
          <a:p>
            <a:endParaRPr lang="en-CA" dirty="0"/>
          </a:p>
          <a:p>
            <a:r>
              <a:rPr lang="en-CA" dirty="0"/>
              <a:t>The trucking sector continues to introduce new technology and new processes to stay competitive. Now, more than ever, we need people with strong Essential Skills who want to build a career in this exciting industry.</a:t>
            </a:r>
            <a:endParaRPr lang="en-US" dirty="0"/>
          </a:p>
          <a:p>
            <a:endParaRPr lang="en-CA" dirty="0" smtClean="0"/>
          </a:p>
          <a:p>
            <a:r>
              <a:rPr lang="en-CA" dirty="0" smtClean="0"/>
              <a:t>When </a:t>
            </a:r>
            <a:r>
              <a:rPr lang="en-CA" dirty="0"/>
              <a:t>we need drivers and other staff to adapt to change, training and other activities may be expensive and ineffective. Drivers and other employees who are struggling may not have the skills to learn on their own. </a:t>
            </a:r>
            <a:endParaRPr lang="en-US" dirty="0"/>
          </a:p>
          <a:p>
            <a:endParaRPr lang="en-CA" dirty="0" smtClean="0"/>
          </a:p>
          <a:p>
            <a:r>
              <a:rPr lang="en-CA" dirty="0" smtClean="0"/>
              <a:t>Essential </a:t>
            </a:r>
            <a:r>
              <a:rPr lang="en-CA" dirty="0"/>
              <a:t>Skills are important to employers because employees with strong Essential Skills have fewer safety incidents, they learn technical skills faster and they are better able to adapt to change. All of these directly affect our business outcomes.</a:t>
            </a:r>
            <a:endParaRPr lang="en-US" dirty="0"/>
          </a:p>
          <a:p>
            <a:endParaRPr lang="en-CA" dirty="0" smtClean="0"/>
          </a:p>
          <a:p>
            <a:r>
              <a:rPr lang="en-CA" dirty="0" smtClean="0"/>
              <a:t>Our </a:t>
            </a:r>
            <a:r>
              <a:rPr lang="en-CA" dirty="0"/>
              <a:t>industry in the past did not require employees to have the level of Essential Skills that they need today. It is important that we consider ways to support learning to help build our drivers and other employees’ skills, especially their Essential Skills.</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4</a:t>
            </a:fld>
            <a:endParaRPr lang="en-US" dirty="0"/>
          </a:p>
        </p:txBody>
      </p:sp>
    </p:spTree>
    <p:extLst>
      <p:ext uri="{BB962C8B-B14F-4D97-AF65-F5344CB8AC3E}">
        <p14:creationId xmlns:p14="http://schemas.microsoft.com/office/powerpoint/2010/main" val="66095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5</a:t>
            </a:fld>
            <a:endParaRPr lang="en-US" dirty="0"/>
          </a:p>
        </p:txBody>
      </p:sp>
    </p:spTree>
    <p:extLst>
      <p:ext uri="{BB962C8B-B14F-4D97-AF65-F5344CB8AC3E}">
        <p14:creationId xmlns:p14="http://schemas.microsoft.com/office/powerpoint/2010/main" val="1455243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6:</a:t>
            </a:r>
            <a:endParaRPr lang="en-US" dirty="0"/>
          </a:p>
          <a:p>
            <a:r>
              <a:rPr lang="en-CA" dirty="0"/>
              <a:t>Studies have shown that building Essential Skills into business practices results in - read through the benefits.</a:t>
            </a:r>
            <a:endParaRPr lang="en-US" dirty="0"/>
          </a:p>
          <a:p>
            <a:endParaRPr lang="en-CA" dirty="0" smtClean="0"/>
          </a:p>
          <a:p>
            <a:r>
              <a:rPr lang="en-CA" dirty="0" smtClean="0"/>
              <a:t>It </a:t>
            </a:r>
            <a:r>
              <a:rPr lang="en-CA" dirty="0"/>
              <a:t>makes sense for us to consider ways to build Essential Skills into our workplace. We need to think beyond just hiring people we think have the skills - as those change. It is about supporting employees to continually develop their skills and creating an environment to do this. </a:t>
            </a:r>
            <a:endParaRPr lang="en-US" dirty="0"/>
          </a:p>
          <a:p>
            <a:endParaRPr lang="en-CA" dirty="0" smtClean="0"/>
          </a:p>
          <a:p>
            <a:r>
              <a:rPr lang="en-CA" dirty="0" smtClean="0"/>
              <a:t>The </a:t>
            </a:r>
            <a:r>
              <a:rPr lang="en-CA" dirty="0"/>
              <a:t>good news is we can assess our priority areas and choose from a variety of activities to get us started. Some require more or less funds and dedicated staff time. We choose activities that work for us. </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6</a:t>
            </a:fld>
            <a:endParaRPr lang="en-US" dirty="0"/>
          </a:p>
        </p:txBody>
      </p:sp>
    </p:spTree>
    <p:extLst>
      <p:ext uri="{BB962C8B-B14F-4D97-AF65-F5344CB8AC3E}">
        <p14:creationId xmlns:p14="http://schemas.microsoft.com/office/powerpoint/2010/main" val="388533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7:</a:t>
            </a:r>
            <a:endParaRPr lang="en-US" dirty="0"/>
          </a:p>
          <a:p>
            <a:r>
              <a:rPr lang="en-CA" dirty="0"/>
              <a:t>There are a number of things we can do to improve our performance through Essential Skills. It usually starts by considering Essential Skills within our current workplace practices. Not just training but also other things we can do to support drivers and other employees. </a:t>
            </a:r>
            <a:r>
              <a:rPr lang="en-CA" dirty="0" smtClean="0"/>
              <a:t>The</a:t>
            </a:r>
            <a:r>
              <a:rPr lang="en-CA" baseline="0" dirty="0" smtClean="0"/>
              <a:t> Trucking Human Resource Sector Council</a:t>
            </a:r>
            <a:r>
              <a:rPr lang="en-CA" dirty="0" smtClean="0"/>
              <a:t> (THRSC) Atlantic </a:t>
            </a:r>
            <a:r>
              <a:rPr lang="en-CA" dirty="0"/>
              <a:t>has developed a series of tools to help us do this. </a:t>
            </a:r>
            <a:endParaRPr lang="en-US" dirty="0"/>
          </a:p>
          <a:p>
            <a:endParaRPr lang="en-CA" dirty="0" smtClean="0"/>
          </a:p>
          <a:p>
            <a:r>
              <a:rPr lang="en-CA" dirty="0" smtClean="0"/>
              <a:t>The </a:t>
            </a:r>
            <a:r>
              <a:rPr lang="en-CA" dirty="0"/>
              <a:t>first step is to build awareness and support through activities such as this workshop. </a:t>
            </a:r>
            <a:endParaRPr lang="en-US" dirty="0"/>
          </a:p>
          <a:p>
            <a:endParaRPr lang="en-CA" dirty="0" smtClean="0"/>
          </a:p>
          <a:p>
            <a:r>
              <a:rPr lang="en-CA" dirty="0" smtClean="0"/>
              <a:t>The </a:t>
            </a:r>
            <a:r>
              <a:rPr lang="en-CA" dirty="0"/>
              <a:t>next step is to assess our needs and determine our priorities - this is done through a workplace needs analysis (WNA). The WNA is completed by having a cross section of employees complete a questionnaire.   </a:t>
            </a:r>
            <a:endParaRPr lang="en-US" dirty="0"/>
          </a:p>
          <a:p>
            <a:endParaRPr lang="en-CA" dirty="0" smtClean="0"/>
          </a:p>
          <a:p>
            <a:r>
              <a:rPr lang="en-CA" dirty="0" smtClean="0"/>
              <a:t>The </a:t>
            </a:r>
            <a:r>
              <a:rPr lang="en-CA" dirty="0"/>
              <a:t>WNA identifies priority areas in the workplace and activities of interest to employees that might have the biggest impact. It is also important for creating support and buy-in from employees.  </a:t>
            </a:r>
            <a:endParaRPr lang="en-US" dirty="0"/>
          </a:p>
          <a:p>
            <a:endParaRPr lang="en-CA" dirty="0" smtClean="0"/>
          </a:p>
          <a:p>
            <a:r>
              <a:rPr lang="en-CA" dirty="0" smtClean="0"/>
              <a:t>We </a:t>
            </a:r>
            <a:r>
              <a:rPr lang="en-CA" dirty="0"/>
              <a:t>may also choose to form a small working team – this is recommended as good practice. It usually involves a cross section of employees - people who can contribute different ideas and functions. The team can help us to determine the activities to undertake first. They also promote these activities. </a:t>
            </a:r>
            <a:endParaRPr lang="en-US" dirty="0"/>
          </a:p>
          <a:p>
            <a:endParaRPr lang="en-CA" dirty="0" smtClean="0"/>
          </a:p>
          <a:p>
            <a:r>
              <a:rPr lang="en-CA" dirty="0" smtClean="0"/>
              <a:t>There </a:t>
            </a:r>
            <a:r>
              <a:rPr lang="en-CA" dirty="0"/>
              <a:t>are various activities we can choose to do. They include:</a:t>
            </a:r>
            <a:endParaRPr lang="en-US" dirty="0"/>
          </a:p>
          <a:p>
            <a:endParaRPr lang="en-CA" b="1" dirty="0" smtClean="0"/>
          </a:p>
          <a:p>
            <a:r>
              <a:rPr lang="en-CA" b="1" dirty="0" smtClean="0"/>
              <a:t>Revise </a:t>
            </a:r>
            <a:r>
              <a:rPr lang="en-CA" b="1" dirty="0"/>
              <a:t>and develop documents </a:t>
            </a:r>
            <a:endParaRPr lang="en-US" dirty="0"/>
          </a:p>
          <a:p>
            <a:endParaRPr lang="en-CA" dirty="0" smtClean="0"/>
          </a:p>
          <a:p>
            <a:r>
              <a:rPr lang="en-CA" dirty="0" smtClean="0"/>
              <a:t>There </a:t>
            </a:r>
            <a:r>
              <a:rPr lang="en-CA" dirty="0"/>
              <a:t>are many ways we can make manuals, procedures and forms easier to read and understand. For example, less text, more white space, large headings, roomy boxes make it easier to find and enter information. </a:t>
            </a:r>
            <a:endParaRPr lang="en-US" dirty="0"/>
          </a:p>
          <a:p>
            <a:endParaRPr lang="en-CA" dirty="0" smtClean="0"/>
          </a:p>
          <a:p>
            <a:r>
              <a:rPr lang="en-CA" dirty="0" smtClean="0"/>
              <a:t>When </a:t>
            </a:r>
            <a:r>
              <a:rPr lang="en-CA" dirty="0"/>
              <a:t>something is not getting done right it is often because there is nothing written down. We can develop a procedure, checklist or a document describing how to complete a task or activity. </a:t>
            </a:r>
            <a:endParaRPr lang="en-US" dirty="0"/>
          </a:p>
          <a:p>
            <a:endParaRPr lang="en-CA" b="1" dirty="0" smtClean="0"/>
          </a:p>
          <a:p>
            <a:r>
              <a:rPr lang="en-CA" b="1" dirty="0" smtClean="0"/>
              <a:t>Create </a:t>
            </a:r>
            <a:r>
              <a:rPr lang="en-CA" b="1" dirty="0"/>
              <a:t>job aids</a:t>
            </a:r>
            <a:endParaRPr lang="en-US" dirty="0"/>
          </a:p>
          <a:p>
            <a:endParaRPr lang="en-CA" dirty="0" smtClean="0"/>
          </a:p>
          <a:p>
            <a:r>
              <a:rPr lang="en-CA" dirty="0" smtClean="0"/>
              <a:t>Develop </a:t>
            </a:r>
            <a:r>
              <a:rPr lang="en-CA" dirty="0"/>
              <a:t>jobs aids for different workplace tasks to ensure “how to” knowledge is available when needed. It can be as simple as samples of numeracy tasks, completed forms and instruction sheets. </a:t>
            </a:r>
            <a:endParaRPr lang="en-US" dirty="0"/>
          </a:p>
          <a:p>
            <a:endParaRPr lang="en-CA" b="1" dirty="0" smtClean="0"/>
          </a:p>
          <a:p>
            <a:r>
              <a:rPr lang="en-CA" b="1" dirty="0" smtClean="0"/>
              <a:t>Build </a:t>
            </a:r>
            <a:r>
              <a:rPr lang="en-CA" b="1" dirty="0"/>
              <a:t>Essential Skills into training</a:t>
            </a:r>
            <a:endParaRPr lang="en-US" dirty="0"/>
          </a:p>
          <a:p>
            <a:endParaRPr lang="en-CA" dirty="0" smtClean="0"/>
          </a:p>
          <a:p>
            <a:r>
              <a:rPr lang="en-CA" dirty="0" smtClean="0"/>
              <a:t>Building </a:t>
            </a:r>
            <a:r>
              <a:rPr lang="en-CA" dirty="0"/>
              <a:t>Essential skills into existing training, whether formal or informal, means identifying the underlying Essential Skills required for training and the workplace tasks. Once identified opportunities to refresh or learn the Essential Skills become part of training activities. This strategy works well when paired with job aids.</a:t>
            </a:r>
            <a:endParaRPr lang="en-US" dirty="0"/>
          </a:p>
          <a:p>
            <a:endParaRPr lang="en-CA" b="1" dirty="0" smtClean="0"/>
          </a:p>
          <a:p>
            <a:r>
              <a:rPr lang="en-CA" b="1" dirty="0" smtClean="0"/>
              <a:t>Create </a:t>
            </a:r>
            <a:r>
              <a:rPr lang="en-CA" b="1" dirty="0"/>
              <a:t>a culture of learning</a:t>
            </a:r>
            <a:endParaRPr lang="en-US" dirty="0"/>
          </a:p>
          <a:p>
            <a:endParaRPr lang="en-CA" dirty="0" smtClean="0"/>
          </a:p>
          <a:p>
            <a:r>
              <a:rPr lang="en-CA" dirty="0" smtClean="0"/>
              <a:t>Developing </a:t>
            </a:r>
            <a:r>
              <a:rPr lang="en-CA" dirty="0"/>
              <a:t>a learning culture provides employees with a safe environment and fosters opportunities for continuous improvement. A workplace with a learning culture promotes and supports learning in many straightforward ways. </a:t>
            </a:r>
            <a:endParaRPr lang="en-US" dirty="0"/>
          </a:p>
          <a:p>
            <a:endParaRPr lang="en-CA" b="1" dirty="0" smtClean="0"/>
          </a:p>
          <a:p>
            <a:r>
              <a:rPr lang="en-CA" b="1" dirty="0" smtClean="0"/>
              <a:t>Work </a:t>
            </a:r>
            <a:r>
              <a:rPr lang="en-CA" b="1" dirty="0"/>
              <a:t>with local Resources</a:t>
            </a:r>
            <a:endParaRPr lang="en-US" dirty="0"/>
          </a:p>
          <a:p>
            <a:endParaRPr lang="en-US" dirty="0" smtClean="0"/>
          </a:p>
          <a:p>
            <a:r>
              <a:rPr lang="en-US" dirty="0" smtClean="0"/>
              <a:t>There </a:t>
            </a:r>
            <a:r>
              <a:rPr lang="en-US" dirty="0"/>
              <a:t>are local resources that can support our drivers and other employees to develop their skills. If we create opportunities to promote and discuss learning opportunities we can help motivate employees to attend. Examples of this include: building learning plans into performance reviews, making continuous learning a part of our everyday discussions and providing incentives for skills development. </a:t>
            </a:r>
          </a:p>
          <a:p>
            <a:endParaRPr lang="en-US" b="1" dirty="0" smtClean="0"/>
          </a:p>
          <a:p>
            <a:r>
              <a:rPr lang="en-US" b="1" dirty="0" smtClean="0"/>
              <a:t>Offer </a:t>
            </a:r>
            <a:r>
              <a:rPr lang="en-US" b="1" dirty="0"/>
              <a:t>Essential Skills training</a:t>
            </a:r>
            <a:endParaRPr lang="en-US" dirty="0"/>
          </a:p>
          <a:p>
            <a:endParaRPr lang="en-US" dirty="0" smtClean="0"/>
          </a:p>
          <a:p>
            <a:r>
              <a:rPr lang="en-US" dirty="0" smtClean="0"/>
              <a:t>Providing </a:t>
            </a:r>
            <a:r>
              <a:rPr lang="en-US" dirty="0"/>
              <a:t>Essential Skills training will develop drivers’ skills in a fast and efficient way. Some provincial governments provide funding for these types of programs. If we consider this option we will need to work with an Essential Skills advisor to help us develop a program that is customized to our workplace needs. This targeted training is a blend of what people see as their needs and what is most important to your business.</a:t>
            </a:r>
          </a:p>
          <a:p>
            <a:endParaRPr lang="en-US" dirty="0" smtClean="0"/>
          </a:p>
          <a:p>
            <a:r>
              <a:rPr lang="en-US" dirty="0" smtClean="0"/>
              <a:t>Again THRSC Atlantic  </a:t>
            </a:r>
            <a:r>
              <a:rPr lang="en-US" dirty="0"/>
              <a:t>has developed a set of tools to help us. </a:t>
            </a:r>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7</a:t>
            </a:fld>
            <a:endParaRPr lang="en-US" dirty="0"/>
          </a:p>
        </p:txBody>
      </p:sp>
    </p:spTree>
    <p:extLst>
      <p:ext uri="{BB962C8B-B14F-4D97-AF65-F5344CB8AC3E}">
        <p14:creationId xmlns:p14="http://schemas.microsoft.com/office/powerpoint/2010/main" val="442821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Speaking notes for slide 8:</a:t>
            </a:r>
            <a:endParaRPr lang="en-US" dirty="0"/>
          </a:p>
          <a:p>
            <a:r>
              <a:rPr lang="en-CA" dirty="0"/>
              <a:t>This is the time to gain commitment and support from your senior managers and employees. Provide an overview of next steps and ideas for involvement.</a:t>
            </a:r>
            <a:endParaRPr lang="en-US" dirty="0"/>
          </a:p>
          <a:p>
            <a:endParaRPr lang="en-CA" b="1" dirty="0"/>
          </a:p>
          <a:p>
            <a:r>
              <a:rPr lang="en-CA" b="1" dirty="0"/>
              <a:t>Below is a table of potential roadblocks and solutions </a:t>
            </a:r>
            <a:endParaRPr lang="en-US" dirty="0"/>
          </a:p>
          <a:p>
            <a:r>
              <a:rPr lang="en-CA" dirty="0"/>
              <a:t>You and others may have concerns about building Essential Skills into the workplace. Here are some suggested solutions. </a:t>
            </a:r>
            <a:endParaRPr lang="en-US" dirty="0"/>
          </a:p>
          <a:p>
            <a:endParaRPr lang="en-US" dirty="0" smtClean="0"/>
          </a:p>
          <a:p>
            <a:r>
              <a:rPr lang="en-CA" b="1" u="sng" dirty="0"/>
              <a:t>Issues:</a:t>
            </a:r>
            <a:endParaRPr lang="en-US" u="sng" dirty="0"/>
          </a:p>
          <a:p>
            <a:r>
              <a:rPr lang="en-CA" dirty="0"/>
              <a:t>It costs too much!</a:t>
            </a:r>
            <a:endParaRPr lang="en-US" dirty="0"/>
          </a:p>
          <a:p>
            <a:r>
              <a:rPr lang="en-CA" dirty="0"/>
              <a:t>There is no time to do these activities!</a:t>
            </a:r>
            <a:endParaRPr lang="en-US" dirty="0"/>
          </a:p>
          <a:p>
            <a:r>
              <a:rPr lang="en-CA" dirty="0"/>
              <a:t>It is too difficult given drivers’ schedules!</a:t>
            </a:r>
            <a:endParaRPr lang="en-US" dirty="0"/>
          </a:p>
          <a:p>
            <a:r>
              <a:rPr lang="en-CA" dirty="0"/>
              <a:t>Drivers and other employees will not be interested! </a:t>
            </a:r>
            <a:endParaRPr lang="en-US" dirty="0"/>
          </a:p>
          <a:p>
            <a:endParaRPr lang="en-US" dirty="0" smtClean="0"/>
          </a:p>
          <a:p>
            <a:r>
              <a:rPr lang="en-CA" b="1" u="sng" dirty="0"/>
              <a:t>Solutions:</a:t>
            </a:r>
            <a:endParaRPr lang="en-US" u="sng" dirty="0"/>
          </a:p>
          <a:p>
            <a:pPr lvl="0"/>
            <a:r>
              <a:rPr lang="en-CA" dirty="0" smtClean="0">
                <a:sym typeface="Wingdings 2" panose="05020102010507070707" pitchFamily="18" charset="2"/>
              </a:rPr>
              <a:t> </a:t>
            </a:r>
            <a:r>
              <a:rPr lang="en-CA" dirty="0" smtClean="0"/>
              <a:t>Consider </a:t>
            </a:r>
            <a:r>
              <a:rPr lang="en-CA" dirty="0"/>
              <a:t>the hidden costs. </a:t>
            </a:r>
            <a:endParaRPr lang="en-US" dirty="0"/>
          </a:p>
          <a:p>
            <a:pPr lvl="0"/>
            <a:r>
              <a:rPr lang="en-CA" dirty="0" smtClean="0">
                <a:sym typeface="Wingdings 2" panose="05020102010507070707" pitchFamily="18" charset="2"/>
              </a:rPr>
              <a:t> </a:t>
            </a:r>
            <a:r>
              <a:rPr lang="en-CA" dirty="0" smtClean="0"/>
              <a:t>Safety </a:t>
            </a:r>
            <a:r>
              <a:rPr lang="en-CA" dirty="0"/>
              <a:t>and performance issues are costly. Calculate and present the potential costs of not considering Essential Skills.</a:t>
            </a:r>
            <a:endParaRPr lang="en-US" dirty="0"/>
          </a:p>
          <a:p>
            <a:pPr lvl="0"/>
            <a:r>
              <a:rPr lang="en-CA" dirty="0" smtClean="0">
                <a:sym typeface="Wingdings 2" panose="05020102010507070707" pitchFamily="18" charset="2"/>
              </a:rPr>
              <a:t> </a:t>
            </a:r>
            <a:r>
              <a:rPr lang="en-CA" dirty="0" smtClean="0"/>
              <a:t>Work </a:t>
            </a:r>
            <a:r>
              <a:rPr lang="en-CA" dirty="0"/>
              <a:t>with drivers and dispatch to determine a tool or resource that would help their work. Build from there.</a:t>
            </a:r>
            <a:endParaRPr lang="en-US" dirty="0"/>
          </a:p>
          <a:p>
            <a:pPr lvl="0"/>
            <a:r>
              <a:rPr lang="en-CA" dirty="0" smtClean="0">
                <a:sym typeface="Wingdings 2" panose="05020102010507070707" pitchFamily="18" charset="2"/>
              </a:rPr>
              <a:t> </a:t>
            </a:r>
            <a:r>
              <a:rPr lang="en-CA" dirty="0" smtClean="0"/>
              <a:t>Integrate </a:t>
            </a:r>
            <a:r>
              <a:rPr lang="en-CA" dirty="0"/>
              <a:t>training into existing training.</a:t>
            </a:r>
            <a:endParaRPr lang="en-US" dirty="0"/>
          </a:p>
          <a:p>
            <a:pPr lvl="0"/>
            <a:r>
              <a:rPr lang="en-CA" dirty="0" smtClean="0">
                <a:sym typeface="Wingdings 2" panose="05020102010507070707" pitchFamily="18" charset="2"/>
              </a:rPr>
              <a:t> </a:t>
            </a:r>
            <a:r>
              <a:rPr lang="en-CA" dirty="0" smtClean="0"/>
              <a:t>Revise </a:t>
            </a:r>
            <a:r>
              <a:rPr lang="en-CA" dirty="0"/>
              <a:t>documents and create job aids.</a:t>
            </a:r>
            <a:endParaRPr lang="en-US" dirty="0"/>
          </a:p>
          <a:p>
            <a:pPr lvl="0"/>
            <a:r>
              <a:rPr lang="en-CA" dirty="0" smtClean="0">
                <a:sym typeface="Wingdings 2" panose="05020102010507070707" pitchFamily="18" charset="2"/>
              </a:rPr>
              <a:t> </a:t>
            </a:r>
            <a:r>
              <a:rPr lang="en-CA" dirty="0" smtClean="0"/>
              <a:t>Provide </a:t>
            </a:r>
            <a:r>
              <a:rPr lang="en-CA" dirty="0"/>
              <a:t>lunch and learns when drivers are in the office for meetings.</a:t>
            </a:r>
            <a:endParaRPr lang="en-US" dirty="0"/>
          </a:p>
          <a:p>
            <a:pPr lvl="0"/>
            <a:r>
              <a:rPr lang="en-CA" dirty="0" smtClean="0">
                <a:sym typeface="Wingdings 2" panose="05020102010507070707" pitchFamily="18" charset="2"/>
              </a:rPr>
              <a:t> </a:t>
            </a:r>
            <a:r>
              <a:rPr lang="en-CA" dirty="0" smtClean="0"/>
              <a:t>Work </a:t>
            </a:r>
            <a:r>
              <a:rPr lang="en-CA" dirty="0"/>
              <a:t>with local training resources and support drivers to develop skills on their own time.</a:t>
            </a:r>
            <a:endParaRPr lang="en-US" dirty="0"/>
          </a:p>
          <a:p>
            <a:pPr lvl="0"/>
            <a:r>
              <a:rPr lang="en-CA" dirty="0" smtClean="0">
                <a:sym typeface="Wingdings 2" panose="05020102010507070707" pitchFamily="18" charset="2"/>
              </a:rPr>
              <a:t> </a:t>
            </a:r>
            <a:r>
              <a:rPr lang="en-CA" dirty="0" smtClean="0"/>
              <a:t>Do </a:t>
            </a:r>
            <a:r>
              <a:rPr lang="en-CA" dirty="0"/>
              <a:t>not use language like “literacy” or “low-literacy. Stress skills development.</a:t>
            </a:r>
            <a:endParaRPr lang="en-US" dirty="0"/>
          </a:p>
          <a:p>
            <a:pPr lvl="0"/>
            <a:r>
              <a:rPr lang="en-CA" dirty="0" smtClean="0">
                <a:sym typeface="Wingdings 2" panose="05020102010507070707" pitchFamily="18" charset="2"/>
              </a:rPr>
              <a:t> </a:t>
            </a:r>
            <a:r>
              <a:rPr lang="en-CA" dirty="0" smtClean="0"/>
              <a:t>Promote </a:t>
            </a:r>
            <a:r>
              <a:rPr lang="en-CA" dirty="0"/>
              <a:t>learning and skills development. </a:t>
            </a:r>
            <a:endParaRPr lang="en-US" dirty="0"/>
          </a:p>
          <a:p>
            <a:pPr lvl="0"/>
            <a:r>
              <a:rPr lang="en-CA" dirty="0" smtClean="0">
                <a:sym typeface="Wingdings 2" panose="05020102010507070707" pitchFamily="18" charset="2"/>
              </a:rPr>
              <a:t> </a:t>
            </a:r>
            <a:r>
              <a:rPr lang="en-CA" dirty="0" smtClean="0"/>
              <a:t>Seek </a:t>
            </a:r>
            <a:r>
              <a:rPr lang="en-CA" dirty="0"/>
              <a:t>drivers input and involve them in in activities. </a:t>
            </a:r>
          </a:p>
          <a:p>
            <a:pPr lvl="0"/>
            <a:endParaRPr lang="en-CA" dirty="0"/>
          </a:p>
          <a:p>
            <a:r>
              <a:rPr lang="en-CA" b="1" dirty="0"/>
              <a:t>Remember: Try a small pilot first – build from success!</a:t>
            </a:r>
            <a:endParaRPr lang="en-US" dirty="0"/>
          </a:p>
          <a:p>
            <a:r>
              <a:rPr lang="en-CA" dirty="0"/>
              <a:t>Track progress and successes and keep others informed.</a:t>
            </a:r>
            <a:endParaRPr lang="en-US" dirty="0"/>
          </a:p>
          <a:p>
            <a:endParaRPr lang="en-US" dirty="0"/>
          </a:p>
        </p:txBody>
      </p:sp>
      <p:sp>
        <p:nvSpPr>
          <p:cNvPr id="4" name="Slide Number Placeholder 3"/>
          <p:cNvSpPr>
            <a:spLocks noGrp="1"/>
          </p:cNvSpPr>
          <p:nvPr>
            <p:ph type="sldNum" sz="quarter" idx="10"/>
          </p:nvPr>
        </p:nvSpPr>
        <p:spPr/>
        <p:txBody>
          <a:bodyPr/>
          <a:lstStyle/>
          <a:p>
            <a:fld id="{ED55D109-433E-4766-8936-4151DF2DB556}" type="slidenum">
              <a:rPr lang="en-US" smtClean="0"/>
              <a:pPr/>
              <a:t>8</a:t>
            </a:fld>
            <a:endParaRPr lang="en-US" dirty="0"/>
          </a:p>
        </p:txBody>
      </p:sp>
    </p:spTree>
    <p:extLst>
      <p:ext uri="{BB962C8B-B14F-4D97-AF65-F5344CB8AC3E}">
        <p14:creationId xmlns:p14="http://schemas.microsoft.com/office/powerpoint/2010/main" val="49690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49460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180777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238178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396965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95094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411620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65696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404361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66163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34823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AFDEA-6680-4EF9-B85B-9D075417F1DE}" type="datetimeFigureOut">
              <a:rPr lang="en-US" smtClean="0"/>
              <a:pPr/>
              <a:t>3/20/2015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79854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AFDEA-6680-4EF9-B85B-9D075417F1DE}" type="datetimeFigureOut">
              <a:rPr lang="en-US" smtClean="0"/>
              <a:pPr/>
              <a:t>3/20/2015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289E-612C-4B0D-B137-BD88907DAE1B}" type="slidenum">
              <a:rPr lang="en-US" smtClean="0"/>
              <a:pPr/>
              <a:t>‹#›</a:t>
            </a:fld>
            <a:endParaRPr lang="en-US" dirty="0"/>
          </a:p>
        </p:txBody>
      </p:sp>
    </p:spTree>
    <p:extLst>
      <p:ext uri="{BB962C8B-B14F-4D97-AF65-F5344CB8AC3E}">
        <p14:creationId xmlns:p14="http://schemas.microsoft.com/office/powerpoint/2010/main" val="686843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5108" y="741967"/>
            <a:ext cx="7550080" cy="625428"/>
          </a:xfrm>
          <a:prstGeom prst="rect">
            <a:avLst/>
          </a:prstGeom>
        </p:spPr>
        <p:txBody>
          <a:bodyPr wrap="none">
            <a:spAutoFit/>
          </a:bodyPr>
          <a:lstStyle/>
          <a:p>
            <a:pPr>
              <a:lnSpc>
                <a:spcPct val="115000"/>
              </a:lnSpc>
              <a:spcAft>
                <a:spcPts val="1000"/>
              </a:spcAft>
            </a:pPr>
            <a:r>
              <a:rPr lang="en-CA" sz="3200" b="1" dirty="0" smtClean="0">
                <a:effectLst/>
                <a:latin typeface="Calibri" panose="020F0502020204030204" pitchFamily="34" charset="0"/>
                <a:ea typeface="Calibri" panose="020F0502020204030204" pitchFamily="34" charset="0"/>
                <a:cs typeface="Times New Roman" panose="02020603050405020304" pitchFamily="18" charset="0"/>
              </a:rPr>
              <a:t>Building Essential Skills into the Workplace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319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9385" y="800936"/>
            <a:ext cx="7478586" cy="584775"/>
          </a:xfrm>
          <a:prstGeom prst="rect">
            <a:avLst/>
          </a:prstGeom>
        </p:spPr>
        <p:txBody>
          <a:bodyPr wrap="none">
            <a:spAutoFit/>
          </a:bodyPr>
          <a:lstStyle/>
          <a:p>
            <a:r>
              <a:rPr lang="en-CA" sz="3200" b="1" dirty="0">
                <a:latin typeface="Calibri" panose="020F0502020204030204" pitchFamily="34" charset="0"/>
                <a:ea typeface="Calibri" panose="020F0502020204030204" pitchFamily="34" charset="0"/>
                <a:cs typeface="Times New Roman" panose="02020603050405020304" pitchFamily="18" charset="0"/>
              </a:rPr>
              <a:t>What does the term Essential Skills mean?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803303" y="4203568"/>
            <a:ext cx="5730748" cy="729430"/>
          </a:xfrm>
          <a:prstGeom prst="rect">
            <a:avLst/>
          </a:prstGeom>
        </p:spPr>
        <p:txBody>
          <a:bodyPr wrap="square">
            <a:spAutoFit/>
          </a:bodyPr>
          <a:lstStyle/>
          <a:p>
            <a:pPr algn="ctr">
              <a:lnSpc>
                <a:spcPct val="115000"/>
              </a:lnSpc>
              <a:spcAft>
                <a:spcPts val="1000"/>
              </a:spcAf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(Including embedded link to the video about Essential Skills and the trucking industry)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https://encrypted-tbn3.gstatic.com/images?q=tbn:ANd9GcT81wYC76IoVygxm3jKDR-gvkxeqNYjM1i5IaUrpSPopbHRPfZst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1017" y="2676100"/>
            <a:ext cx="1295322" cy="96651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27451" y="2153392"/>
            <a:ext cx="3882453" cy="2011925"/>
          </a:xfrm>
          <a:prstGeom prst="rect">
            <a:avLst/>
          </a:prstGeom>
          <a:noFill/>
          <a:ln w="6350">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89462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8295" y="516123"/>
            <a:ext cx="5045612" cy="584775"/>
          </a:xfrm>
          <a:prstGeom prst="rect">
            <a:avLst/>
          </a:prstGeom>
        </p:spPr>
        <p:txBody>
          <a:bodyPr wrap="none">
            <a:spAutoFit/>
          </a:bodyPr>
          <a:lstStyle/>
          <a:p>
            <a:r>
              <a:rPr lang="en-CA" sz="3200" b="1" dirty="0">
                <a:latin typeface="Calibri" panose="020F0502020204030204" pitchFamily="34" charset="0"/>
                <a:ea typeface="Calibri" panose="020F0502020204030204" pitchFamily="34" charset="0"/>
                <a:cs typeface="Times New Roman" panose="02020603050405020304" pitchFamily="18" charset="0"/>
              </a:rPr>
              <a:t>So </a:t>
            </a:r>
            <a:r>
              <a:rPr lang="en-CA" sz="3200" b="1" dirty="0" smtClean="0">
                <a:latin typeface="Calibri" panose="020F0502020204030204" pitchFamily="34" charset="0"/>
                <a:ea typeface="Calibri" panose="020F0502020204030204" pitchFamily="34" charset="0"/>
                <a:cs typeface="Times New Roman" panose="02020603050405020304" pitchFamily="18" charset="0"/>
              </a:rPr>
              <a:t>What </a:t>
            </a:r>
            <a:r>
              <a:rPr lang="en-CA" sz="3200" b="1" dirty="0">
                <a:latin typeface="Calibri" panose="020F0502020204030204" pitchFamily="34" charset="0"/>
                <a:ea typeface="Calibri" panose="020F0502020204030204" pitchFamily="34" charset="0"/>
                <a:cs typeface="Times New Roman" panose="02020603050405020304" pitchFamily="18" charset="0"/>
              </a:rPr>
              <a:t>A</a:t>
            </a:r>
            <a:r>
              <a:rPr lang="en-CA" sz="3200" b="1" dirty="0" smtClean="0">
                <a:latin typeface="Calibri" panose="020F0502020204030204" pitchFamily="34" charset="0"/>
                <a:ea typeface="Calibri" panose="020F0502020204030204" pitchFamily="34" charset="0"/>
                <a:cs typeface="Times New Roman" panose="02020603050405020304" pitchFamily="18" charset="0"/>
              </a:rPr>
              <a:t>re </a:t>
            </a:r>
            <a:r>
              <a:rPr lang="en-CA" sz="3200" b="1" dirty="0">
                <a:latin typeface="Calibri" panose="020F0502020204030204" pitchFamily="34" charset="0"/>
                <a:ea typeface="Calibri" panose="020F0502020204030204" pitchFamily="34" charset="0"/>
                <a:cs typeface="Times New Roman" panose="02020603050405020304" pitchFamily="18" charset="0"/>
              </a:rPr>
              <a:t>Essential Skills?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57652" y="1100898"/>
            <a:ext cx="8094688" cy="5170646"/>
          </a:xfrm>
          <a:prstGeom prst="rect">
            <a:avLst/>
          </a:prstGeom>
        </p:spPr>
        <p:txBody>
          <a:bodyPr wrap="square">
            <a:spAutoFit/>
          </a:bodyPr>
          <a:lstStyle/>
          <a:p>
            <a:pPr>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They are a specific set of skills that are essential for success in the workplace. They provide the foundations for learning all other skills and enable people to evolve with their jobs and adapt to workplace change.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They include the four skills traditionally associated with literacy: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Reading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Writing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Document Use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Numeracy </a:t>
            </a:r>
          </a:p>
          <a:p>
            <a:pPr marL="457200" marR="0" indent="262890">
              <a:spcBef>
                <a:spcPts val="0"/>
              </a:spcBef>
              <a:spcAft>
                <a:spcPts val="600"/>
              </a:spcAft>
            </a:pP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Aft>
                <a:spcPts val="600"/>
              </a:spcAft>
            </a:pPr>
            <a:r>
              <a:rPr lang="en-CA"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s well as the following five skills: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Computer Use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Thinking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Oral Communication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Working with Others </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marR="0" indent="262890">
              <a:spcBef>
                <a:spcPts val="0"/>
              </a:spcBef>
              <a:spcAft>
                <a:spcPts val="600"/>
              </a:spcAf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Continuous Learning </a:t>
            </a:r>
            <a:endPar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5923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695" y="336124"/>
            <a:ext cx="8184630" cy="584775"/>
          </a:xfrm>
          <a:prstGeom prst="rect">
            <a:avLst/>
          </a:prstGeom>
        </p:spPr>
        <p:txBody>
          <a:bodyPr wrap="square">
            <a:spAutoFit/>
          </a:bodyPr>
          <a:lstStyle/>
          <a:p>
            <a:r>
              <a:rPr lang="en-CA" sz="3200" b="1" dirty="0">
                <a:latin typeface="Calibri" panose="020F0502020204030204" pitchFamily="34" charset="0"/>
                <a:ea typeface="Calibri" panose="020F0502020204030204" pitchFamily="34" charset="0"/>
                <a:cs typeface="Times New Roman" panose="02020603050405020304" pitchFamily="18" charset="0"/>
              </a:rPr>
              <a:t>How are Essential Skills linked to our business?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14" name="Group 13"/>
          <p:cNvGrpSpPr/>
          <p:nvPr/>
        </p:nvGrpSpPr>
        <p:grpSpPr>
          <a:xfrm>
            <a:off x="1738859" y="1378099"/>
            <a:ext cx="5379422" cy="3328812"/>
            <a:chOff x="1208087" y="1378099"/>
            <a:chExt cx="5910194" cy="3655394"/>
          </a:xfrm>
        </p:grpSpPr>
        <p:sp>
          <p:nvSpPr>
            <p:cNvPr id="3" name="Explosion 1 2"/>
            <p:cNvSpPr/>
            <p:nvPr/>
          </p:nvSpPr>
          <p:spPr>
            <a:xfrm>
              <a:off x="3015049" y="1888396"/>
              <a:ext cx="2652962" cy="284911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dirty="0"/>
            </a:p>
          </p:txBody>
        </p:sp>
        <p:sp>
          <p:nvSpPr>
            <p:cNvPr id="4" name="Text Box 2"/>
            <p:cNvSpPr txBox="1">
              <a:spLocks noChangeArrowheads="1"/>
            </p:cNvSpPr>
            <p:nvPr/>
          </p:nvSpPr>
          <p:spPr bwMode="auto">
            <a:xfrm>
              <a:off x="3619414" y="2987332"/>
              <a:ext cx="1444231" cy="479425"/>
            </a:xfrm>
            <a:prstGeom prst="rect">
              <a:avLst/>
            </a:prstGeom>
            <a:solidFill>
              <a:schemeClr val="accent1">
                <a:lumMod val="40000"/>
                <a:lumOff val="60000"/>
              </a:schemeClr>
            </a:solidFill>
            <a:ln w="635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200" b="1" i="0" u="none" strike="noStrike" cap="none" normalizeH="0" baseline="0" dirty="0" smtClean="0">
                  <a:ln>
                    <a:noFill/>
                  </a:ln>
                  <a:solidFill>
                    <a:schemeClr val="tx1"/>
                  </a:solidFill>
                  <a:effectLst/>
                  <a:latin typeface="Bradley Hand ITC" panose="03070402050302030203" pitchFamily="66" charset="0"/>
                  <a:ea typeface="Calibri" panose="020F0502020204030204" pitchFamily="34" charset="0"/>
                  <a:cs typeface="Times New Roman" panose="02020603050405020304" pitchFamily="18" charset="0"/>
                </a:rPr>
                <a:t>WORKPLACE CHALLENGES</a:t>
              </a:r>
              <a:endParaRPr kumimoji="0" lang="en-CA" altLang="en-US" sz="3600" b="1" i="0" u="none" strike="noStrike" cap="none" normalizeH="0" baseline="0" dirty="0" smtClean="0">
                <a:ln>
                  <a:noFill/>
                </a:ln>
                <a:solidFill>
                  <a:schemeClr val="tx1"/>
                </a:solidFill>
                <a:effectLst/>
                <a:latin typeface="Arial" panose="020B0604020202020204" pitchFamily="34" charset="0"/>
              </a:endParaRPr>
            </a:p>
          </p:txBody>
        </p:sp>
        <p:sp>
          <p:nvSpPr>
            <p:cNvPr id="5" name="Text Box 3"/>
            <p:cNvSpPr txBox="1">
              <a:spLocks noChangeArrowheads="1"/>
            </p:cNvSpPr>
            <p:nvPr/>
          </p:nvSpPr>
          <p:spPr bwMode="auto">
            <a:xfrm flipH="1">
              <a:off x="5135186" y="1378099"/>
              <a:ext cx="1983095" cy="579437"/>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Training does not seem effective</a:t>
              </a:r>
            </a:p>
          </p:txBody>
        </p:sp>
        <p:sp>
          <p:nvSpPr>
            <p:cNvPr id="6" name="Text Box 4"/>
            <p:cNvSpPr txBox="1">
              <a:spLocks noChangeArrowheads="1"/>
            </p:cNvSpPr>
            <p:nvPr/>
          </p:nvSpPr>
          <p:spPr bwMode="auto">
            <a:xfrm>
              <a:off x="5758505" y="3059109"/>
              <a:ext cx="1359776" cy="405572"/>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Cargo Claim</a:t>
              </a:r>
            </a:p>
          </p:txBody>
        </p:sp>
        <p:sp>
          <p:nvSpPr>
            <p:cNvPr id="7" name="Text Box 5"/>
            <p:cNvSpPr txBox="1">
              <a:spLocks noChangeArrowheads="1"/>
            </p:cNvSpPr>
            <p:nvPr/>
          </p:nvSpPr>
          <p:spPr bwMode="auto">
            <a:xfrm>
              <a:off x="5610225" y="2290700"/>
              <a:ext cx="1417561" cy="377892"/>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Safety issues </a:t>
              </a:r>
            </a:p>
          </p:txBody>
        </p:sp>
        <p:sp>
          <p:nvSpPr>
            <p:cNvPr id="8" name="Text Box 6"/>
            <p:cNvSpPr txBox="1">
              <a:spLocks noChangeArrowheads="1"/>
            </p:cNvSpPr>
            <p:nvPr/>
          </p:nvSpPr>
          <p:spPr bwMode="auto">
            <a:xfrm>
              <a:off x="1655274" y="1474022"/>
              <a:ext cx="1667052" cy="533400"/>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 procedures not followed </a:t>
              </a:r>
              <a:endParaRPr kumimoji="0" lang="en-CA"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9" name="Text Box 7"/>
            <p:cNvSpPr txBox="1">
              <a:spLocks noChangeArrowheads="1"/>
            </p:cNvSpPr>
            <p:nvPr/>
          </p:nvSpPr>
          <p:spPr bwMode="auto">
            <a:xfrm>
              <a:off x="1208087" y="2683987"/>
              <a:ext cx="1687040" cy="589629"/>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Inefficient form completion</a:t>
              </a:r>
            </a:p>
          </p:txBody>
        </p:sp>
        <p:sp>
          <p:nvSpPr>
            <p:cNvPr id="10" name="Text Box 8"/>
            <p:cNvSpPr txBox="1">
              <a:spLocks noChangeArrowheads="1"/>
            </p:cNvSpPr>
            <p:nvPr/>
          </p:nvSpPr>
          <p:spPr bwMode="auto">
            <a:xfrm>
              <a:off x="1446516" y="3921627"/>
              <a:ext cx="1927594" cy="507868"/>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Preventable accidents/Incidents</a:t>
              </a:r>
            </a:p>
          </p:txBody>
        </p:sp>
        <p:sp>
          <p:nvSpPr>
            <p:cNvPr id="11" name="Text Box 9"/>
            <p:cNvSpPr txBox="1">
              <a:spLocks noChangeArrowheads="1"/>
            </p:cNvSpPr>
            <p:nvPr/>
          </p:nvSpPr>
          <p:spPr bwMode="auto">
            <a:xfrm>
              <a:off x="4341529" y="4573170"/>
              <a:ext cx="1782375" cy="460323"/>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Fine and citations</a:t>
              </a:r>
            </a:p>
          </p:txBody>
        </p:sp>
        <p:sp>
          <p:nvSpPr>
            <p:cNvPr id="12" name="Text Box 10"/>
            <p:cNvSpPr txBox="1">
              <a:spLocks noChangeArrowheads="1"/>
            </p:cNvSpPr>
            <p:nvPr/>
          </p:nvSpPr>
          <p:spPr bwMode="auto">
            <a:xfrm>
              <a:off x="5417954" y="3920432"/>
              <a:ext cx="1174750" cy="338783"/>
            </a:xfrm>
            <a:prstGeom prst="rect">
              <a:avLst/>
            </a:prstGeom>
            <a:solidFill>
              <a:srgbClr val="FFFFFF"/>
            </a:solidFill>
            <a:ln w="63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R="0" lvl="0" indent="0" eaLnBrk="0" fontAlgn="base" hangingPunct="0">
                <a:lnSpc>
                  <a:spcPct val="100000"/>
                </a:lnSpc>
                <a:spcBef>
                  <a:spcPct val="0"/>
                </a:spcBef>
                <a:spcAft>
                  <a:spcPct val="0"/>
                </a:spcAft>
                <a:buClrTx/>
                <a:buSzTx/>
                <a:buFontTx/>
                <a:buNone/>
                <a:tabLst/>
                <a:defRPr kumimoji="0" sz="1600" b="0" i="0" u="none" strike="noStrike" cap="none" normalizeH="0" baseline="0">
                  <a:ln>
                    <a:noFill/>
                  </a:ln>
                  <a:effectLst/>
                  <a:latin typeface="Calibri" panose="020F0502020204030204" pitchFamily="34" charset="0"/>
                  <a:ea typeface="Calibri" panose="020F0502020204030204" pitchFamily="34" charset="0"/>
                  <a:cs typeface="Times New Roman" panose="02020603050405020304" pitchFamily="18" charset="0"/>
                </a:defRPr>
              </a:lvl1pPr>
            </a:lstStyle>
            <a:p>
              <a:pPr algn="ctr"/>
              <a:r>
                <a:rPr lang="en-CA" altLang="en-US" sz="1400" dirty="0"/>
                <a:t>Idle time</a:t>
              </a:r>
            </a:p>
          </p:txBody>
        </p:sp>
      </p:grpSp>
      <p:sp>
        <p:nvSpPr>
          <p:cNvPr id="13" name="Rectangle 11"/>
          <p:cNvSpPr>
            <a:spLocks noChangeArrowheads="1"/>
          </p:cNvSpPr>
          <p:nvPr/>
        </p:nvSpPr>
        <p:spPr bwMode="auto">
          <a:xfrm>
            <a:off x="0" y="11992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5" name="Rectangle 22"/>
          <p:cNvSpPr>
            <a:spLocks noChangeArrowheads="1"/>
          </p:cNvSpPr>
          <p:nvPr/>
        </p:nvSpPr>
        <p:spPr bwMode="auto">
          <a:xfrm>
            <a:off x="0" y="103432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17096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2130" y="336627"/>
            <a:ext cx="8042224" cy="1191736"/>
          </a:xfrm>
          <a:prstGeom prst="rect">
            <a:avLst/>
          </a:prstGeom>
        </p:spPr>
        <p:txBody>
          <a:bodyPr wrap="square">
            <a:spAutoFit/>
          </a:bodyPr>
          <a:lstStyle/>
          <a:p>
            <a:pPr>
              <a:lnSpc>
                <a:spcPct val="115000"/>
              </a:lnSpc>
              <a:spcAft>
                <a:spcPts val="1000"/>
              </a:spcAft>
            </a:pPr>
            <a:r>
              <a:rPr lang="en-CA" sz="3200" b="1" dirty="0">
                <a:latin typeface="Calibri" panose="020F0502020204030204" pitchFamily="34" charset="0"/>
                <a:ea typeface="Calibri" panose="020F0502020204030204" pitchFamily="34" charset="0"/>
                <a:cs typeface="Times New Roman" panose="02020603050405020304" pitchFamily="18" charset="0"/>
              </a:rPr>
              <a:t>Building Essential Skills into a workplace is a business good strategy – the Benefits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62130" y="1903117"/>
            <a:ext cx="7847352" cy="3713837"/>
          </a:xfrm>
          <a:prstGeom prst="rect">
            <a:avLst/>
          </a:prstGeom>
        </p:spPr>
        <p:txBody>
          <a:bodyPr wrap="square">
            <a:spAutoFit/>
          </a:bodyPr>
          <a:lstStyle/>
          <a:p>
            <a:pPr>
              <a:lnSpc>
                <a:spcPct val="115000"/>
              </a:lnSpc>
              <a:spcAft>
                <a:spcPts val="1000"/>
              </a:spcAf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Studies on the Benefits of Improving Essential Skills (ES) in the workplace found: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79% employers observed increases in productivity following ES training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82% of employers reported improved health and safety following ES initiatives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94% of employers reported reduced safety issues and error rates and increased work quality &amp; work effort after ES training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Retention  rates of new employees changed from 25% to 69% within 6 months of Essential Skills initiatives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For every dollar invested in Essential Skills initiatives the return on investment for the employer was estimated to be between $26-33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972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7598" y="390418"/>
            <a:ext cx="5098703" cy="625428"/>
          </a:xfrm>
          <a:prstGeom prst="rect">
            <a:avLst/>
          </a:prstGeom>
        </p:spPr>
        <p:txBody>
          <a:bodyPr wrap="none">
            <a:spAutoFit/>
          </a:bodyPr>
          <a:lstStyle/>
          <a:p>
            <a:pPr>
              <a:lnSpc>
                <a:spcPct val="115000"/>
              </a:lnSpc>
              <a:spcAft>
                <a:spcPts val="600"/>
              </a:spcAft>
            </a:pPr>
            <a:r>
              <a:rPr lang="en-CA" sz="3200" b="1" dirty="0">
                <a:latin typeface="Calibri" panose="020F0502020204030204" pitchFamily="34" charset="0"/>
                <a:ea typeface="Calibri" panose="020F0502020204030204" pitchFamily="34" charset="0"/>
                <a:cs typeface="Times New Roman" panose="02020603050405020304" pitchFamily="18" charset="0"/>
              </a:rPr>
              <a:t>The Benefits continued……….</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157990" y="1270218"/>
            <a:ext cx="6977921" cy="3970318"/>
          </a:xfrm>
          <a:prstGeom prst="rect">
            <a:avLst/>
          </a:prstGeom>
        </p:spPr>
        <p:txBody>
          <a:bodyPr wrap="square">
            <a:spAutoFit/>
          </a:bodyPr>
          <a:lstStyle/>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Improved productivity and performance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Improved health and safety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Reduced incidents and accidents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Improved training outcomes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Improved relationships with co-workers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Greater employee confidence and self-esteem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Greater employee adaptability to workplace change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Better employee morale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Increased employee decision making and participation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Increased retention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022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9350" y="409064"/>
            <a:ext cx="7172794" cy="1191736"/>
          </a:xfrm>
          <a:prstGeom prst="rect">
            <a:avLst/>
          </a:prstGeom>
        </p:spPr>
        <p:txBody>
          <a:bodyPr wrap="square">
            <a:spAutoFit/>
          </a:bodyPr>
          <a:lstStyle/>
          <a:p>
            <a:pPr>
              <a:lnSpc>
                <a:spcPct val="115000"/>
              </a:lnSpc>
              <a:spcAft>
                <a:spcPts val="1000"/>
              </a:spcAft>
            </a:pPr>
            <a:r>
              <a:rPr lang="en-CA" sz="3200" b="1" dirty="0">
                <a:latin typeface="Calibri" panose="020F0502020204030204" pitchFamily="34" charset="0"/>
                <a:ea typeface="Calibri" panose="020F0502020204030204" pitchFamily="34" charset="0"/>
                <a:cs typeface="Times New Roman" panose="02020603050405020304" pitchFamily="18" charset="0"/>
              </a:rPr>
              <a:t>What does building Essential Skills into our business look like?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01973" y="1600800"/>
            <a:ext cx="7547548" cy="4116512"/>
          </a:xfrm>
          <a:prstGeom prst="rect">
            <a:avLst/>
          </a:prstGeom>
        </p:spPr>
        <p:txBody>
          <a:bodyPr wrap="square">
            <a:spAutoFit/>
          </a:bodyPr>
          <a:lstStyle/>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Building awareness about Essential Skills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Determining our needs and priority areas for action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Building  support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Implementing Essential Skills activities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544638" marR="0" lvl="0" indent="-342900">
              <a:spcBef>
                <a:spcPts val="0"/>
              </a:spcBef>
              <a:spcAft>
                <a:spcPts val="600"/>
              </a:spcAft>
              <a:buFont typeface="Wingdings" panose="05000000000000000000" pitchFamily="2" charset="2"/>
              <a:buChar char=""/>
              <a:tabLst>
                <a:tab pos="1423988" algn="l"/>
              </a:tabLs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Revise and develop documents</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544638" marR="0" lvl="0" indent="-342900">
              <a:spcBef>
                <a:spcPts val="0"/>
              </a:spcBef>
              <a:spcAft>
                <a:spcPts val="600"/>
              </a:spcAft>
              <a:buFont typeface="Wingdings" panose="05000000000000000000" pitchFamily="2" charset="2"/>
              <a:buChar char=""/>
              <a:tabLst>
                <a:tab pos="1423988" algn="l"/>
              </a:tabLs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Create job aids</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544638" marR="0" lvl="0" indent="-342900">
              <a:spcBef>
                <a:spcPts val="0"/>
              </a:spcBef>
              <a:spcAft>
                <a:spcPts val="600"/>
              </a:spcAft>
              <a:buFont typeface="Wingdings" panose="05000000000000000000" pitchFamily="2" charset="2"/>
              <a:buChar char=""/>
              <a:tabLst>
                <a:tab pos="1423988" algn="l"/>
              </a:tabLs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Build Essential Skills into training</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544638" marR="0" lvl="0" indent="-342900">
              <a:spcBef>
                <a:spcPts val="0"/>
              </a:spcBef>
              <a:spcAft>
                <a:spcPts val="600"/>
              </a:spcAft>
              <a:buFont typeface="Wingdings" panose="05000000000000000000" pitchFamily="2" charset="2"/>
              <a:buChar char=""/>
              <a:tabLst>
                <a:tab pos="1423988" algn="l"/>
              </a:tabLs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Create a culture of learning</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544638" marR="0" lvl="0" indent="-342900">
              <a:spcBef>
                <a:spcPts val="0"/>
              </a:spcBef>
              <a:spcAft>
                <a:spcPts val="600"/>
              </a:spcAft>
              <a:buFont typeface="Wingdings" panose="05000000000000000000" pitchFamily="2" charset="2"/>
              <a:buChar char=""/>
              <a:tabLst>
                <a:tab pos="1423988" algn="l"/>
              </a:tabLst>
            </a:pPr>
            <a:r>
              <a:rPr lang="en-CA"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Work with local Resources</a:t>
            </a:r>
            <a:endPar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544638" marR="0" lvl="0" indent="-342900">
              <a:spcBef>
                <a:spcPts val="0"/>
              </a:spcBef>
              <a:spcAft>
                <a:spcPts val="600"/>
              </a:spcAft>
              <a:buFont typeface="Wingdings" panose="05000000000000000000" pitchFamily="2" charset="2"/>
              <a:buChar char=""/>
              <a:tabLst>
                <a:tab pos="1423988" algn="l"/>
              </a:tabLst>
            </a:pPr>
            <a:r>
              <a:rPr lang="en-US" dirty="0" smtClean="0">
                <a:effectLst/>
                <a:latin typeface="Calibri" panose="020F0502020204030204" pitchFamily="34" charset="0"/>
                <a:ea typeface="Times New Roman" panose="02020603050405020304" pitchFamily="18" charset="0"/>
                <a:cs typeface="Times New Roman" panose="02020603050405020304" pitchFamily="18" charset="0"/>
              </a:rPr>
              <a:t>Offer Essential Skills training</a:t>
            </a:r>
            <a:endPar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dirty="0" smtClean="0">
                <a:effectLst/>
                <a:latin typeface="Calibri" panose="020F0502020204030204" pitchFamily="34" charset="0"/>
                <a:ea typeface="Calibri" panose="020F0502020204030204" pitchFamily="34" charset="0"/>
                <a:cs typeface="Times New Roman" panose="02020603050405020304" pitchFamily="18" charset="0"/>
              </a:rPr>
              <a:t>Evaluating the Impacts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482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1146" y="1752901"/>
            <a:ext cx="4572000" cy="1585049"/>
          </a:xfrm>
          <a:prstGeom prst="rect">
            <a:avLst/>
          </a:prstGeom>
        </p:spPr>
        <p:txBody>
          <a:bodyPr>
            <a:spAutoFit/>
          </a:bodyPr>
          <a:lstStyle/>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sz="4000" dirty="0" smtClean="0">
                <a:effectLst/>
                <a:latin typeface="Calibri" panose="020F0502020204030204" pitchFamily="34" charset="0"/>
                <a:ea typeface="Calibri" panose="020F0502020204030204" pitchFamily="34" charset="0"/>
                <a:cs typeface="Times New Roman" panose="02020603050405020304" pitchFamily="18" charset="0"/>
              </a:rPr>
              <a:t>Open Discussion </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Wingdings 3" panose="05040102010807070707" pitchFamily="18" charset="2"/>
              <a:buChar char=""/>
              <a:tabLst>
                <a:tab pos="450215" algn="l"/>
              </a:tabLst>
            </a:pPr>
            <a:r>
              <a:rPr lang="en-CA" sz="4000" dirty="0" smtClean="0">
                <a:effectLst/>
                <a:latin typeface="Calibri" panose="020F0502020204030204" pitchFamily="34" charset="0"/>
                <a:ea typeface="Calibri" panose="020F0502020204030204" pitchFamily="34" charset="0"/>
                <a:cs typeface="Times New Roman" panose="02020603050405020304" pitchFamily="18" charset="0"/>
              </a:rPr>
              <a:t>Next Steps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1560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1897</Words>
  <Application>Microsoft Office PowerPoint</Application>
  <PresentationFormat>Letter Paper (8.5x11 in)</PresentationFormat>
  <Paragraphs>200</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Bradley Hand ITC</vt:lpstr>
      <vt:lpstr>Calibri</vt:lpstr>
      <vt:lpstr>Calibri Light</vt:lpstr>
      <vt:lpstr>Times New Roman</vt:lpstr>
      <vt:lpstr>Wingdings</vt:lpstr>
      <vt:lpstr>Wingdings 2</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THRSC Atlantic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Essential Skills</dc:title>
  <dc:subject>Essential Skills</dc:subject>
  <dc:creator>THRSC Atlantic</dc:creator>
  <cp:lastModifiedBy>Reid Business Services</cp:lastModifiedBy>
  <cp:revision>13</cp:revision>
  <cp:lastPrinted>2014-11-24T17:48:08Z</cp:lastPrinted>
  <dcterms:created xsi:type="dcterms:W3CDTF">2014-11-24T16:54:13Z</dcterms:created>
  <dcterms:modified xsi:type="dcterms:W3CDTF">2015-03-20T12:08:26Z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